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3" r:id="rId3"/>
    <p:sldId id="257" r:id="rId4"/>
    <p:sldId id="258" r:id="rId5"/>
    <p:sldId id="274" r:id="rId6"/>
    <p:sldId id="275" r:id="rId7"/>
    <p:sldId id="289" r:id="rId8"/>
    <p:sldId id="311" r:id="rId9"/>
    <p:sldId id="276" r:id="rId10"/>
    <p:sldId id="291" r:id="rId11"/>
    <p:sldId id="303" r:id="rId12"/>
    <p:sldId id="277" r:id="rId13"/>
    <p:sldId id="278" r:id="rId14"/>
    <p:sldId id="293" r:id="rId15"/>
    <p:sldId id="304" r:id="rId16"/>
    <p:sldId id="306" r:id="rId17"/>
    <p:sldId id="279" r:id="rId18"/>
    <p:sldId id="288" r:id="rId19"/>
    <p:sldId id="292" r:id="rId20"/>
    <p:sldId id="280" r:id="rId21"/>
    <p:sldId id="259" r:id="rId22"/>
    <p:sldId id="263" r:id="rId23"/>
    <p:sldId id="264" r:id="rId24"/>
    <p:sldId id="260" r:id="rId25"/>
    <p:sldId id="261" r:id="rId26"/>
    <p:sldId id="268" r:id="rId27"/>
    <p:sldId id="267" r:id="rId28"/>
    <p:sldId id="281" r:id="rId29"/>
    <p:sldId id="282" r:id="rId30"/>
    <p:sldId id="272" r:id="rId31"/>
    <p:sldId id="271" r:id="rId32"/>
    <p:sldId id="295" r:id="rId33"/>
    <p:sldId id="294" r:id="rId34"/>
    <p:sldId id="302" r:id="rId35"/>
    <p:sldId id="296" r:id="rId36"/>
    <p:sldId id="297" r:id="rId37"/>
    <p:sldId id="298" r:id="rId38"/>
    <p:sldId id="299" r:id="rId39"/>
    <p:sldId id="305" r:id="rId40"/>
    <p:sldId id="309" r:id="rId41"/>
    <p:sldId id="310" r:id="rId42"/>
    <p:sldId id="300" r:id="rId43"/>
    <p:sldId id="307" r:id="rId44"/>
    <p:sldId id="308" r:id="rId45"/>
    <p:sldId id="301"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659"/>
  </p:normalViewPr>
  <p:slideViewPr>
    <p:cSldViewPr snapToGrid="0" snapToObjects="1">
      <p:cViewPr varScale="1">
        <p:scale>
          <a:sx n="90" d="100"/>
          <a:sy n="90" d="100"/>
        </p:scale>
        <p:origin x="88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B51B0B-9518-3A4D-9C3D-7ECBA779551B}"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B51B0B-9518-3A4D-9C3D-7ECBA779551B}"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B51B0B-9518-3A4D-9C3D-7ECBA779551B}"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B51B0B-9518-3A4D-9C3D-7ECBA779551B}"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B51B0B-9518-3A4D-9C3D-7ECBA779551B}"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B51B0B-9518-3A4D-9C3D-7ECBA779551B}"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B51B0B-9518-3A4D-9C3D-7ECBA779551B}" type="datetimeFigureOut">
              <a:rPr lang="en-US" smtClean="0"/>
              <a:t>2/15/18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B51B0B-9518-3A4D-9C3D-7ECBA779551B}" type="datetimeFigureOut">
              <a:rPr lang="en-US" smtClean="0"/>
              <a:t>2/15/18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B51B0B-9518-3A4D-9C3D-7ECBA779551B}" type="datetimeFigureOut">
              <a:rPr lang="en-US" smtClean="0"/>
              <a:t>2/15/18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51B0B-9518-3A4D-9C3D-7ECBA779551B}"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B51B0B-9518-3A4D-9C3D-7ECBA779551B}"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69B59-F48F-AE45-BE0F-414F8B17B4C9}"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B51B0B-9518-3A4D-9C3D-7ECBA779551B}" type="datetimeFigureOut">
              <a:rPr lang="en-US" smtClean="0"/>
              <a:t>2/15/18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A69B59-F48F-AE45-BE0F-414F8B17B4C9}"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lOzgz1Ddmz8" TargetMode="Externa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520" y="860337"/>
            <a:ext cx="8905479" cy="1791964"/>
          </a:xfrm>
        </p:spPr>
        <p:txBody>
          <a:bodyPr>
            <a:normAutofit/>
          </a:bodyPr>
          <a:lstStyle/>
          <a:p>
            <a:pPr algn="l"/>
            <a:r>
              <a:rPr lang="en-US" dirty="0" smtClean="0">
                <a:solidFill>
                  <a:srgbClr val="F79646"/>
                </a:solidFill>
              </a:rPr>
              <a:t>	</a:t>
            </a:r>
            <a:r>
              <a:rPr lang="en-US" dirty="0">
                <a:solidFill>
                  <a:srgbClr val="F79646"/>
                </a:solidFill>
              </a:rPr>
              <a:t>					</a:t>
            </a:r>
            <a:r>
              <a:rPr lang="en-US" dirty="0">
                <a:solidFill>
                  <a:srgbClr val="FF0000"/>
                </a:solidFill>
              </a:rPr>
              <a:t>Zombie Culture</a:t>
            </a:r>
          </a:p>
        </p:txBody>
      </p:sp>
      <p:pic>
        <p:nvPicPr>
          <p:cNvPr id="4" name="Picture 3"/>
          <p:cNvPicPr>
            <a:picLocks noChangeAspect="1"/>
          </p:cNvPicPr>
          <p:nvPr/>
        </p:nvPicPr>
        <p:blipFill>
          <a:blip r:embed="rId2"/>
          <a:stretch>
            <a:fillRect/>
          </a:stretch>
        </p:blipFill>
        <p:spPr>
          <a:xfrm>
            <a:off x="3118882" y="3212645"/>
            <a:ext cx="6025118" cy="3445055"/>
          </a:xfrm>
          <a:prstGeom prst="rect">
            <a:avLst/>
          </a:prstGeom>
        </p:spPr>
      </p:pic>
    </p:spTree>
    <p:extLst>
      <p:ext uri="{BB962C8B-B14F-4D97-AF65-F5344CB8AC3E}">
        <p14:creationId xmlns:p14="http://schemas.microsoft.com/office/powerpoint/2010/main" val="263569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Signal Question</a:t>
            </a:r>
          </a:p>
        </p:txBody>
      </p:sp>
      <p:sp>
        <p:nvSpPr>
          <p:cNvPr id="3" name="Content Placeholder 2"/>
          <p:cNvSpPr>
            <a:spLocks noGrp="1"/>
          </p:cNvSpPr>
          <p:nvPr>
            <p:ph idx="1"/>
          </p:nvPr>
        </p:nvSpPr>
        <p:spPr/>
        <p:txBody>
          <a:bodyPr/>
          <a:lstStyle/>
          <a:p>
            <a:pPr marL="0" indent="0">
              <a:buNone/>
            </a:pPr>
            <a:r>
              <a:rPr lang="en-US" dirty="0"/>
              <a:t>How would you compare this scene from </a:t>
            </a:r>
            <a:r>
              <a:rPr lang="en-US" i="1" dirty="0"/>
              <a:t>White Zombie</a:t>
            </a:r>
            <a:r>
              <a:rPr lang="en-US" dirty="0"/>
              <a:t> with Seabrook’s text? What happens when the travelogue is turned into a horror movie? </a:t>
            </a:r>
          </a:p>
        </p:txBody>
      </p:sp>
    </p:spTree>
    <p:extLst>
      <p:ext uri="{BB962C8B-B14F-4D97-AF65-F5344CB8AC3E}">
        <p14:creationId xmlns:p14="http://schemas.microsoft.com/office/powerpoint/2010/main" val="186710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Seabrook on </a:t>
            </a:r>
            <a:r>
              <a:rPr lang="en-US" dirty="0" err="1">
                <a:solidFill>
                  <a:srgbClr val="F79646"/>
                </a:solidFill>
              </a:rPr>
              <a:t>Vodou</a:t>
            </a:r>
            <a:endParaRPr lang="en-US" dirty="0">
              <a:solidFill>
                <a:srgbClr val="F79646"/>
              </a:solidFill>
            </a:endParaRPr>
          </a:p>
        </p:txBody>
      </p:sp>
      <p:sp>
        <p:nvSpPr>
          <p:cNvPr id="3" name="Content Placeholder 2"/>
          <p:cNvSpPr>
            <a:spLocks noGrp="1"/>
          </p:cNvSpPr>
          <p:nvPr>
            <p:ph idx="1"/>
          </p:nvPr>
        </p:nvSpPr>
        <p:spPr>
          <a:xfrm>
            <a:off x="3598779" y="1600200"/>
            <a:ext cx="5197642" cy="4525963"/>
          </a:xfrm>
        </p:spPr>
        <p:txBody>
          <a:bodyPr>
            <a:normAutofit fontScale="85000" lnSpcReduction="10000"/>
          </a:bodyPr>
          <a:lstStyle/>
          <a:p>
            <a:r>
              <a:rPr lang="en-US" dirty="0"/>
              <a:t>“</a:t>
            </a:r>
            <a:r>
              <a:rPr lang="en-US" dirty="0" err="1"/>
              <a:t>Vodou</a:t>
            </a:r>
            <a:r>
              <a:rPr lang="en-US" dirty="0"/>
              <a:t>” (voodoo, </a:t>
            </a:r>
            <a:r>
              <a:rPr lang="en-US" dirty="0" err="1"/>
              <a:t>vodun</a:t>
            </a:r>
            <a:r>
              <a:rPr lang="en-US" dirty="0"/>
              <a:t>, etc.): In Haiti, a syncretic religion (composed of beliefs from originally distinct belief systems)</a:t>
            </a:r>
          </a:p>
          <a:p>
            <a:r>
              <a:rPr lang="en-US" dirty="0"/>
              <a:t>Seabrook attempted to learn and write about Haitian </a:t>
            </a:r>
            <a:r>
              <a:rPr lang="en-US" dirty="0" err="1"/>
              <a:t>vodou</a:t>
            </a:r>
            <a:endParaRPr lang="en-US" dirty="0"/>
          </a:p>
          <a:p>
            <a:pPr lvl="1"/>
            <a:r>
              <a:rPr lang="en-US" dirty="0"/>
              <a:t>Editor: ‘No white man can write a good book about voodoo.’</a:t>
            </a:r>
          </a:p>
          <a:p>
            <a:pPr lvl="1"/>
            <a:r>
              <a:rPr lang="en-US" dirty="0"/>
              <a:t>Seabrook shows how hard he worked to learn well-kept secret, </a:t>
            </a:r>
          </a:p>
          <a:p>
            <a:pPr lvl="1"/>
            <a:r>
              <a:rPr lang="en-US" dirty="0"/>
              <a:t>Details where he finds info</a:t>
            </a:r>
          </a:p>
          <a:p>
            <a:endParaRPr lang="en-US" dirty="0"/>
          </a:p>
        </p:txBody>
      </p:sp>
      <p:pic>
        <p:nvPicPr>
          <p:cNvPr id="4" name="Picture 3"/>
          <p:cNvPicPr>
            <a:picLocks noChangeAspect="1"/>
          </p:cNvPicPr>
          <p:nvPr/>
        </p:nvPicPr>
        <p:blipFill>
          <a:blip r:embed="rId2"/>
          <a:stretch>
            <a:fillRect/>
          </a:stretch>
        </p:blipFill>
        <p:spPr>
          <a:xfrm>
            <a:off x="0" y="1260058"/>
            <a:ext cx="3333282" cy="4866105"/>
          </a:xfrm>
          <a:prstGeom prst="rect">
            <a:avLst/>
          </a:prstGeom>
        </p:spPr>
      </p:pic>
      <p:sp>
        <p:nvSpPr>
          <p:cNvPr id="5" name="TextBox 4"/>
          <p:cNvSpPr txBox="1"/>
          <p:nvPr/>
        </p:nvSpPr>
        <p:spPr>
          <a:xfrm>
            <a:off x="106946" y="6261405"/>
            <a:ext cx="9892633" cy="369332"/>
          </a:xfrm>
          <a:prstGeom prst="rect">
            <a:avLst/>
          </a:prstGeom>
          <a:noFill/>
        </p:spPr>
        <p:txBody>
          <a:bodyPr wrap="square" rtlCol="0">
            <a:spAutoFit/>
          </a:bodyPr>
          <a:lstStyle/>
          <a:p>
            <a:r>
              <a:rPr lang="en-US" dirty="0"/>
              <a:t>“a living history of the Voodoo rites set down by a man who has drunk the sacrificial blood”</a:t>
            </a:r>
          </a:p>
        </p:txBody>
      </p:sp>
    </p:spTree>
    <p:extLst>
      <p:ext uri="{BB962C8B-B14F-4D97-AF65-F5344CB8AC3E}">
        <p14:creationId xmlns:p14="http://schemas.microsoft.com/office/powerpoint/2010/main" val="425963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chemeClr val="accent6"/>
                </a:solidFill>
              </a:rPr>
              <a:t>The Magic Island - </a:t>
            </a:r>
            <a:r>
              <a:rPr lang="en-US" dirty="0" err="1">
                <a:solidFill>
                  <a:schemeClr val="accent6"/>
                </a:solidFill>
              </a:rPr>
              <a:t>Vodou</a:t>
            </a:r>
            <a:endParaRPr lang="en-US" i="1" dirty="0">
              <a:solidFill>
                <a:schemeClr val="accent6"/>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a:t>“And now the literary-traditional white stranger who spied from hiding in the forest, had such a one lurked near by, would have seen all the wildest tales of Voodoo fiction justified: in the red light of torches which made the moon turn pale, leaping, screaming, writhing black bodies, blood-maddened, sex-maddened, god-maddened, drunken, whirled and danced their dark saturnalia, heads thrown weirdly back as if their necks were broken, white teeth and eyeballs gleaming, while couples seizing one another from time to time fled from the circle, as if pursued by furies, into the forest to share and slake their ecstasy. . .” </a:t>
            </a:r>
            <a:br>
              <a:rPr lang="en-US" dirty="0"/>
            </a:br>
            <a:endParaRPr lang="en-US" dirty="0"/>
          </a:p>
        </p:txBody>
      </p:sp>
    </p:spTree>
    <p:extLst>
      <p:ext uri="{BB962C8B-B14F-4D97-AF65-F5344CB8AC3E}">
        <p14:creationId xmlns:p14="http://schemas.microsoft.com/office/powerpoint/2010/main" val="740429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rgbClr val="F79646"/>
                </a:solidFill>
              </a:rPr>
              <a:t>The Magic Island - </a:t>
            </a:r>
            <a:r>
              <a:rPr lang="en-US" dirty="0" err="1">
                <a:solidFill>
                  <a:srgbClr val="F79646"/>
                </a:solidFill>
              </a:rPr>
              <a:t>Vodou</a:t>
            </a:r>
            <a:endParaRPr lang="en-US" i="1" dirty="0">
              <a:solidFill>
                <a:srgbClr val="F79646"/>
              </a:solidFill>
            </a:endParaRPr>
          </a:p>
        </p:txBody>
      </p:sp>
      <p:sp>
        <p:nvSpPr>
          <p:cNvPr id="3" name="Content Placeholder 2"/>
          <p:cNvSpPr>
            <a:spLocks noGrp="1"/>
          </p:cNvSpPr>
          <p:nvPr>
            <p:ph idx="1"/>
          </p:nvPr>
        </p:nvSpPr>
        <p:spPr>
          <a:xfrm>
            <a:off x="457200" y="1301018"/>
            <a:ext cx="8229600" cy="5325946"/>
          </a:xfrm>
        </p:spPr>
        <p:txBody>
          <a:bodyPr>
            <a:noAutofit/>
          </a:bodyPr>
          <a:lstStyle/>
          <a:p>
            <a:pPr marL="0" indent="0">
              <a:buNone/>
            </a:pPr>
            <a:r>
              <a:rPr lang="en-US" sz="2500" dirty="0"/>
              <a:t>“I did not experience the revulsion which literary tradition prescribes. It was savage and abandoned, but it seemed to me magnificent and not devoid of a certain beauty. Something inside myself awoke and responded to it. These, of course, were very individual emotional reactions, perhaps deplorable in a supposedly civilized person. But I believe that the thing itself - their thing, I mean - is rationally defensible. Of what use is any life without its emotional moments or hours of ecstasy? They were reaching collective ecstasy by paths which were not intrinsically peculiar to their jungle ancestors, but which have been followed by many peoples, some highly civilized, from the earliest ages, and will be followed to the end of time or until we all become mechanical, soulless robots. . . .”</a:t>
            </a:r>
          </a:p>
        </p:txBody>
      </p:sp>
    </p:spTree>
    <p:extLst>
      <p:ext uri="{BB962C8B-B14F-4D97-AF65-F5344CB8AC3E}">
        <p14:creationId xmlns:p14="http://schemas.microsoft.com/office/powerpoint/2010/main" val="2050133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rgbClr val="F79646"/>
                </a:solidFill>
              </a:rPr>
              <a:t>The Magic Island - </a:t>
            </a:r>
            <a:r>
              <a:rPr lang="en-US" dirty="0" err="1">
                <a:solidFill>
                  <a:srgbClr val="F79646"/>
                </a:solidFill>
              </a:rPr>
              <a:t>Vodou</a:t>
            </a:r>
            <a:endParaRPr lang="en-US" i="1" dirty="0">
              <a:solidFill>
                <a:srgbClr val="F79646"/>
              </a:solidFill>
            </a:endParaRPr>
          </a:p>
        </p:txBody>
      </p:sp>
      <p:sp>
        <p:nvSpPr>
          <p:cNvPr id="3" name="Content Placeholder 2"/>
          <p:cNvSpPr>
            <a:spLocks noGrp="1"/>
          </p:cNvSpPr>
          <p:nvPr>
            <p:ph idx="1"/>
          </p:nvPr>
        </p:nvSpPr>
        <p:spPr>
          <a:xfrm>
            <a:off x="457200" y="1532054"/>
            <a:ext cx="8229600" cy="5325946"/>
          </a:xfrm>
        </p:spPr>
        <p:txBody>
          <a:bodyPr>
            <a:noAutofit/>
          </a:bodyPr>
          <a:lstStyle/>
          <a:p>
            <a:pPr marL="0" indent="0">
              <a:buNone/>
            </a:pPr>
            <a:r>
              <a:rPr lang="en-US" sz="2500" dirty="0"/>
              <a:t>“</a:t>
            </a:r>
            <a:r>
              <a:rPr lang="en-US" sz="2800" dirty="0"/>
              <a:t>What, after all, were they doing here in these final scenes, when formal ritual had ended, that was so different from things which occur in our own fashionable and expensive night clubs, except that they were doing it with the sanction of their gods and were doing it more successfully? Savage rhythm, alcohol, and sex excitement - yet there was an essential difference, for here was a mysterious something superadded. Lasciviousness became lust, which is a cleaner thing, and neurotic excitement became authentic ecstasy, the 'divine frenzy' of the ancients.</a:t>
            </a:r>
            <a:r>
              <a:rPr lang="en-US" sz="2500" dirty="0"/>
              <a:t>”</a:t>
            </a:r>
          </a:p>
        </p:txBody>
      </p:sp>
    </p:spTree>
    <p:extLst>
      <p:ext uri="{BB962C8B-B14F-4D97-AF65-F5344CB8AC3E}">
        <p14:creationId xmlns:p14="http://schemas.microsoft.com/office/powerpoint/2010/main" val="372019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Signal Question</a:t>
            </a:r>
          </a:p>
        </p:txBody>
      </p:sp>
      <p:sp>
        <p:nvSpPr>
          <p:cNvPr id="3" name="Content Placeholder 2"/>
          <p:cNvSpPr>
            <a:spLocks noGrp="1"/>
          </p:cNvSpPr>
          <p:nvPr>
            <p:ph idx="1"/>
          </p:nvPr>
        </p:nvSpPr>
        <p:spPr/>
        <p:txBody>
          <a:bodyPr/>
          <a:lstStyle/>
          <a:p>
            <a:pPr marL="0" indent="0">
              <a:buNone/>
            </a:pPr>
            <a:r>
              <a:rPr lang="en-US" dirty="0"/>
              <a:t>How would you describe Seabrook’s </a:t>
            </a:r>
            <a:r>
              <a:rPr lang="en-US" dirty="0">
                <a:solidFill>
                  <a:srgbClr val="FFFF00"/>
                </a:solidFill>
              </a:rPr>
              <a:t>attitude</a:t>
            </a:r>
            <a:r>
              <a:rPr lang="en-US" dirty="0"/>
              <a:t> towards voodoo? How would you describe his </a:t>
            </a:r>
            <a:r>
              <a:rPr lang="en-US" dirty="0">
                <a:solidFill>
                  <a:srgbClr val="FFFF00"/>
                </a:solidFill>
              </a:rPr>
              <a:t>language</a:t>
            </a:r>
            <a:r>
              <a:rPr lang="en-US" dirty="0"/>
              <a:t> use here? How would you compare these passages to his account of zombies? </a:t>
            </a:r>
          </a:p>
        </p:txBody>
      </p:sp>
    </p:spTree>
    <p:extLst>
      <p:ext uri="{BB962C8B-B14F-4D97-AF65-F5344CB8AC3E}">
        <p14:creationId xmlns:p14="http://schemas.microsoft.com/office/powerpoint/2010/main" val="2372455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Intention</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As Joe </a:t>
            </a:r>
            <a:r>
              <a:rPr lang="en-US" dirty="0" err="1"/>
              <a:t>Ollman</a:t>
            </a:r>
            <a:r>
              <a:rPr lang="en-US" dirty="0"/>
              <a:t> reports in his </a:t>
            </a:r>
            <a:r>
              <a:rPr lang="en-US" dirty="0" err="1"/>
              <a:t>Foreward</a:t>
            </a:r>
            <a:r>
              <a:rPr lang="en-US" dirty="0"/>
              <a:t> to a recent edition of </a:t>
            </a:r>
            <a:r>
              <a:rPr lang="en-US" i="1" dirty="0"/>
              <a:t>The Magic Island</a:t>
            </a:r>
            <a:r>
              <a:rPr lang="en-US" dirty="0"/>
              <a:t>, Seabrook </a:t>
            </a:r>
            <a:r>
              <a:rPr lang="en-US" dirty="0" smtClean="0"/>
              <a:t>reportedly </a:t>
            </a:r>
            <a:r>
              <a:rPr lang="en-US" dirty="0"/>
              <a:t>prayed (in a </a:t>
            </a:r>
            <a:r>
              <a:rPr lang="en-US" dirty="0" err="1"/>
              <a:t>vodou</a:t>
            </a:r>
            <a:r>
              <a:rPr lang="en-US" dirty="0"/>
              <a:t> ceremony): “Protect me from misrepresenting these people, and give me the power to write honestly of their mysterious religion, for all living faiths are sacred.” </a:t>
            </a:r>
          </a:p>
          <a:p>
            <a:pPr marL="0" indent="0">
              <a:buNone/>
            </a:pPr>
            <a:endParaRPr lang="en-US" dirty="0"/>
          </a:p>
          <a:p>
            <a:pPr marL="0" indent="0">
              <a:buNone/>
            </a:pPr>
            <a:r>
              <a:rPr lang="en-US" dirty="0"/>
              <a:t>He was also offered an enormous sum of money to serialize </a:t>
            </a:r>
            <a:r>
              <a:rPr lang="en-US" i="1" dirty="0"/>
              <a:t>The Magic Island</a:t>
            </a:r>
            <a:r>
              <a:rPr lang="en-US" dirty="0"/>
              <a:t> in a magazine, if he agreed to allow them to make extensive edits. He refused. </a:t>
            </a:r>
          </a:p>
          <a:p>
            <a:endParaRPr lang="en-US" dirty="0"/>
          </a:p>
        </p:txBody>
      </p:sp>
    </p:spTree>
    <p:extLst>
      <p:ext uri="{BB962C8B-B14F-4D97-AF65-F5344CB8AC3E}">
        <p14:creationId xmlns:p14="http://schemas.microsoft.com/office/powerpoint/2010/main" val="89433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“Primitivism”</a:t>
            </a:r>
          </a:p>
        </p:txBody>
      </p:sp>
      <p:sp>
        <p:nvSpPr>
          <p:cNvPr id="3" name="Content Placeholder 2"/>
          <p:cNvSpPr>
            <a:spLocks noGrp="1"/>
          </p:cNvSpPr>
          <p:nvPr>
            <p:ph idx="1"/>
          </p:nvPr>
        </p:nvSpPr>
        <p:spPr/>
        <p:txBody>
          <a:bodyPr>
            <a:normAutofit lnSpcReduction="10000"/>
          </a:bodyPr>
          <a:lstStyle/>
          <a:p>
            <a:pPr marL="0" indent="0">
              <a:buNone/>
            </a:pPr>
            <a:r>
              <a:rPr lang="en-US" dirty="0"/>
              <a:t>2 </a:t>
            </a:r>
            <a:r>
              <a:rPr lang="en-US" i="1" dirty="0"/>
              <a:t>a</a:t>
            </a:r>
            <a:r>
              <a:rPr lang="en-US" dirty="0"/>
              <a:t> </a:t>
            </a:r>
            <a:r>
              <a:rPr lang="en-US" b="1" dirty="0"/>
              <a:t>:</a:t>
            </a:r>
            <a:r>
              <a:rPr lang="en-US" dirty="0"/>
              <a:t>  belief in the superiority of a simple way of life close to nature </a:t>
            </a:r>
          </a:p>
          <a:p>
            <a:pPr marL="0" indent="0">
              <a:buNone/>
            </a:pPr>
            <a:r>
              <a:rPr lang="en-US" dirty="0"/>
              <a:t>2 </a:t>
            </a:r>
            <a:r>
              <a:rPr lang="en-US" i="1" dirty="0"/>
              <a:t>b</a:t>
            </a:r>
            <a:r>
              <a:rPr lang="en-US" dirty="0"/>
              <a:t> </a:t>
            </a:r>
            <a:r>
              <a:rPr lang="en-US" b="1" dirty="0"/>
              <a:t>:</a:t>
            </a:r>
            <a:r>
              <a:rPr lang="en-US" dirty="0"/>
              <a:t>  belief in the superiority of nonindustrial society to that of the present </a:t>
            </a:r>
          </a:p>
          <a:p>
            <a:pPr marL="0" indent="0">
              <a:buNone/>
            </a:pPr>
            <a:endParaRPr lang="en-US" dirty="0" smtClean="0"/>
          </a:p>
          <a:p>
            <a:pPr marL="0" indent="0">
              <a:buNone/>
            </a:pPr>
            <a:r>
              <a:rPr lang="en-US" dirty="0" smtClean="0"/>
              <a:t>Conventionally: The </a:t>
            </a:r>
            <a:r>
              <a:rPr lang="en-US" dirty="0" err="1" smtClean="0"/>
              <a:t>romanticization</a:t>
            </a:r>
            <a:r>
              <a:rPr lang="en-US" dirty="0" smtClean="0"/>
              <a:t> of nonindustrial (usually nonwhite) people and cultures—often involving </a:t>
            </a:r>
            <a:r>
              <a:rPr lang="en-US" smtClean="0"/>
              <a:t>stereotypes emphasizing sex</a:t>
            </a:r>
            <a:r>
              <a:rPr lang="en-US" dirty="0" smtClean="0"/>
              <a:t>, violence, </a:t>
            </a:r>
            <a:r>
              <a:rPr lang="en-US" dirty="0" err="1" smtClean="0"/>
              <a:t>animality</a:t>
            </a:r>
            <a:endParaRPr lang="en-US" dirty="0"/>
          </a:p>
        </p:txBody>
      </p:sp>
    </p:spTree>
    <p:extLst>
      <p:ext uri="{BB962C8B-B14F-4D97-AF65-F5344CB8AC3E}">
        <p14:creationId xmlns:p14="http://schemas.microsoft.com/office/powerpoint/2010/main" val="222797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“Exoticism”</a:t>
            </a:r>
          </a:p>
        </p:txBody>
      </p:sp>
      <p:sp>
        <p:nvSpPr>
          <p:cNvPr id="3" name="Content Placeholder 2"/>
          <p:cNvSpPr>
            <a:spLocks noGrp="1"/>
          </p:cNvSpPr>
          <p:nvPr>
            <p:ph idx="1"/>
          </p:nvPr>
        </p:nvSpPr>
        <p:spPr/>
        <p:txBody>
          <a:bodyPr>
            <a:normAutofit/>
          </a:bodyPr>
          <a:lstStyle/>
          <a:p>
            <a:pPr marL="0" indent="0">
              <a:buNone/>
            </a:pPr>
            <a:r>
              <a:rPr lang="en-US" dirty="0" smtClean="0">
                <a:solidFill>
                  <a:srgbClr val="FF0000"/>
                </a:solidFill>
              </a:rPr>
              <a:t>“</a:t>
            </a:r>
            <a:r>
              <a:rPr lang="en-US" dirty="0">
                <a:solidFill>
                  <a:srgbClr val="FF0000"/>
                </a:solidFill>
              </a:rPr>
              <a:t>Exoticism”: </a:t>
            </a:r>
          </a:p>
          <a:p>
            <a:r>
              <a:rPr lang="en-US" dirty="0"/>
              <a:t>the quality of being unusual and exciting because of coming (or seeming to come) from far away, especially a tropical country</a:t>
            </a:r>
          </a:p>
        </p:txBody>
      </p:sp>
    </p:spTree>
    <p:extLst>
      <p:ext uri="{BB962C8B-B14F-4D97-AF65-F5344CB8AC3E}">
        <p14:creationId xmlns:p14="http://schemas.microsoft.com/office/powerpoint/2010/main" val="265463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Signal Question</a:t>
            </a:r>
          </a:p>
        </p:txBody>
      </p:sp>
      <p:sp>
        <p:nvSpPr>
          <p:cNvPr id="3" name="Content Placeholder 2"/>
          <p:cNvSpPr>
            <a:spLocks noGrp="1"/>
          </p:cNvSpPr>
          <p:nvPr>
            <p:ph idx="1"/>
          </p:nvPr>
        </p:nvSpPr>
        <p:spPr/>
        <p:txBody>
          <a:bodyPr>
            <a:normAutofit/>
          </a:bodyPr>
          <a:lstStyle/>
          <a:p>
            <a:pPr marL="0" indent="0">
              <a:buNone/>
            </a:pPr>
            <a:r>
              <a:rPr lang="en-US" dirty="0"/>
              <a:t>Is Seabrook’s depiction of zombies “primitivist” or “</a:t>
            </a:r>
            <a:r>
              <a:rPr lang="en-US" dirty="0" err="1"/>
              <a:t>exoticized</a:t>
            </a:r>
            <a:r>
              <a:rPr lang="en-US" dirty="0"/>
              <a:t>”? What about his depiction of </a:t>
            </a:r>
            <a:r>
              <a:rPr lang="en-US" dirty="0" err="1"/>
              <a:t>vodou</a:t>
            </a:r>
            <a:r>
              <a:rPr lang="en-US" dirty="0"/>
              <a:t>? </a:t>
            </a:r>
          </a:p>
          <a:p>
            <a:pPr marL="0" indent="0">
              <a:buNone/>
            </a:pPr>
            <a:endParaRPr lang="en-US" dirty="0"/>
          </a:p>
          <a:p>
            <a:pPr marL="0" indent="0">
              <a:buNone/>
            </a:pPr>
            <a:r>
              <a:rPr lang="en-US" dirty="0"/>
              <a:t>Does his defense of </a:t>
            </a:r>
            <a:r>
              <a:rPr lang="en-US" dirty="0" err="1"/>
              <a:t>vodou</a:t>
            </a:r>
            <a:r>
              <a:rPr lang="en-US" dirty="0"/>
              <a:t> mitigate the potential stereotypes or exoticism of his portrayal?  Is monstrosity relevant to this discussion?</a:t>
            </a:r>
          </a:p>
        </p:txBody>
      </p:sp>
    </p:spTree>
    <p:extLst>
      <p:ext uri="{BB962C8B-B14F-4D97-AF65-F5344CB8AC3E}">
        <p14:creationId xmlns:p14="http://schemas.microsoft.com/office/powerpoint/2010/main" val="171542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Free Write</a:t>
            </a:r>
          </a:p>
        </p:txBody>
      </p:sp>
      <p:sp>
        <p:nvSpPr>
          <p:cNvPr id="3" name="Content Placeholder 2"/>
          <p:cNvSpPr>
            <a:spLocks noGrp="1"/>
          </p:cNvSpPr>
          <p:nvPr>
            <p:ph idx="1"/>
          </p:nvPr>
        </p:nvSpPr>
        <p:spPr/>
        <p:txBody>
          <a:bodyPr>
            <a:normAutofit lnSpcReduction="10000"/>
          </a:bodyPr>
          <a:lstStyle/>
          <a:p>
            <a:pPr marL="0" indent="0">
              <a:buNone/>
            </a:pPr>
            <a:r>
              <a:rPr lang="en-US" dirty="0"/>
              <a:t>“Zombies” may not be real—but the state of ‘living death’ might be. Think about how zombies are represented; now brainstorm </a:t>
            </a:r>
            <a:r>
              <a:rPr lang="en-US" i="1" u="sng" dirty="0"/>
              <a:t>all</a:t>
            </a:r>
            <a:r>
              <a:rPr lang="en-US" dirty="0"/>
              <a:t> the real-life phenomena that might be related to zombies in some way. What are some real-life things zombies are related to? What do they remind you of? </a:t>
            </a:r>
          </a:p>
          <a:p>
            <a:pPr marL="0" indent="0">
              <a:buNone/>
            </a:pPr>
            <a:endParaRPr lang="en-US" dirty="0"/>
          </a:p>
          <a:p>
            <a:pPr marL="0" indent="0">
              <a:buNone/>
            </a:pPr>
            <a:r>
              <a:rPr lang="en-US" dirty="0"/>
              <a:t>Come up with as many ideas as you can. </a:t>
            </a:r>
          </a:p>
        </p:txBody>
      </p:sp>
    </p:spTree>
    <p:extLst>
      <p:ext uri="{BB962C8B-B14F-4D97-AF65-F5344CB8AC3E}">
        <p14:creationId xmlns:p14="http://schemas.microsoft.com/office/powerpoint/2010/main" val="2253386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Alexander King</a:t>
            </a:r>
          </a:p>
        </p:txBody>
      </p:sp>
      <p:sp>
        <p:nvSpPr>
          <p:cNvPr id="3" name="Content Placeholder 2"/>
          <p:cNvSpPr>
            <a:spLocks noGrp="1"/>
          </p:cNvSpPr>
          <p:nvPr>
            <p:ph idx="1"/>
          </p:nvPr>
        </p:nvSpPr>
        <p:spPr>
          <a:xfrm>
            <a:off x="202295" y="1600200"/>
            <a:ext cx="4547505" cy="5401085"/>
          </a:xfrm>
        </p:spPr>
        <p:txBody>
          <a:bodyPr>
            <a:normAutofit fontScale="62500" lnSpcReduction="20000"/>
          </a:bodyPr>
          <a:lstStyle/>
          <a:p>
            <a:r>
              <a:rPr lang="en-US" dirty="0"/>
              <a:t>1899-1965</a:t>
            </a:r>
          </a:p>
          <a:p>
            <a:r>
              <a:rPr lang="en-US" dirty="0"/>
              <a:t>Illustrator, Writer, TV “Personality”</a:t>
            </a:r>
          </a:p>
          <a:p>
            <a:r>
              <a:rPr lang="en-US" dirty="0"/>
              <a:t>Illustrated </a:t>
            </a:r>
            <a:r>
              <a:rPr lang="en-US" i="1" dirty="0"/>
              <a:t>The Magic Island</a:t>
            </a:r>
            <a:endParaRPr lang="en-US" dirty="0"/>
          </a:p>
          <a:p>
            <a:pPr marL="0" indent="0">
              <a:buNone/>
            </a:pPr>
            <a:endParaRPr lang="en-US" i="1" dirty="0"/>
          </a:p>
          <a:p>
            <a:pPr marL="0" indent="0">
              <a:buNone/>
            </a:pPr>
            <a:r>
              <a:rPr lang="en-US" i="1" dirty="0"/>
              <a:t>TIME </a:t>
            </a:r>
            <a:r>
              <a:rPr lang="en-US" dirty="0"/>
              <a:t>magazine: </a:t>
            </a:r>
          </a:p>
          <a:p>
            <a:pPr marL="0" indent="0">
              <a:buNone/>
            </a:pPr>
            <a:r>
              <a:rPr lang="en-US" dirty="0"/>
              <a:t>"an ex-illustrator, ex-cartoonist, ex-adman, ex-editor, ex-playwright, ex-dope addict. For a quarter-century he was an ex-painter, and by his own bizarre account qualifies as an ex-midwife. He is also an ex-husband to three wives and an ex-Viennese of sufficient age (60) to remember </a:t>
            </a:r>
            <a:r>
              <a:rPr lang="en-US" dirty="0" err="1"/>
              <a:t>muttonchopped</a:t>
            </a:r>
            <a:r>
              <a:rPr lang="en-US" dirty="0"/>
              <a:t> Emperor Franz Joseph. When doctors told him a few years ago that he might soon be an ex-patient (two strokes, serious kidney disease, peptic ulcer, high blood pressure), he sat down to tell gay stories of the life of all these earlier Kings."</a:t>
            </a:r>
          </a:p>
        </p:txBody>
      </p:sp>
      <p:pic>
        <p:nvPicPr>
          <p:cNvPr id="4" name="Picture 3"/>
          <p:cNvPicPr>
            <a:picLocks noChangeAspect="1"/>
          </p:cNvPicPr>
          <p:nvPr/>
        </p:nvPicPr>
        <p:blipFill>
          <a:blip r:embed="rId2"/>
          <a:stretch>
            <a:fillRect/>
          </a:stretch>
        </p:blipFill>
        <p:spPr>
          <a:xfrm>
            <a:off x="4749800" y="1749893"/>
            <a:ext cx="4394200" cy="5029200"/>
          </a:xfrm>
          <a:prstGeom prst="rect">
            <a:avLst/>
          </a:prstGeom>
        </p:spPr>
      </p:pic>
    </p:spTree>
    <p:extLst>
      <p:ext uri="{BB962C8B-B14F-4D97-AF65-F5344CB8AC3E}">
        <p14:creationId xmlns:p14="http://schemas.microsoft.com/office/powerpoint/2010/main" val="79191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13045" y="0"/>
            <a:ext cx="5117910" cy="6858000"/>
          </a:xfrm>
          <a:prstGeom prst="rect">
            <a:avLst/>
          </a:prstGeom>
        </p:spPr>
      </p:pic>
      <p:sp>
        <p:nvSpPr>
          <p:cNvPr id="5" name="TextBox 4"/>
          <p:cNvSpPr txBox="1"/>
          <p:nvPr/>
        </p:nvSpPr>
        <p:spPr>
          <a:xfrm>
            <a:off x="168579" y="5798817"/>
            <a:ext cx="1958385" cy="646331"/>
          </a:xfrm>
          <a:prstGeom prst="rect">
            <a:avLst/>
          </a:prstGeom>
          <a:noFill/>
        </p:spPr>
        <p:txBody>
          <a:bodyPr wrap="square" rtlCol="0">
            <a:spAutoFit/>
          </a:bodyPr>
          <a:lstStyle/>
          <a:p>
            <a:r>
              <a:rPr lang="en-US" dirty="0">
                <a:solidFill>
                  <a:srgbClr val="F79646"/>
                </a:solidFill>
              </a:rPr>
              <a:t>Illustration, Alexander King</a:t>
            </a:r>
          </a:p>
        </p:txBody>
      </p:sp>
    </p:spTree>
    <p:extLst>
      <p:ext uri="{BB962C8B-B14F-4D97-AF65-F5344CB8AC3E}">
        <p14:creationId xmlns:p14="http://schemas.microsoft.com/office/powerpoint/2010/main" val="2981959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79184" y="0"/>
            <a:ext cx="5185633" cy="6857999"/>
          </a:xfrm>
          <a:prstGeom prst="rect">
            <a:avLst/>
          </a:prstGeom>
        </p:spPr>
      </p:pic>
      <p:sp>
        <p:nvSpPr>
          <p:cNvPr id="5" name="TextBox 4"/>
          <p:cNvSpPr txBox="1"/>
          <p:nvPr/>
        </p:nvSpPr>
        <p:spPr>
          <a:xfrm>
            <a:off x="168579" y="5798817"/>
            <a:ext cx="1958385" cy="646331"/>
          </a:xfrm>
          <a:prstGeom prst="rect">
            <a:avLst/>
          </a:prstGeom>
          <a:noFill/>
        </p:spPr>
        <p:txBody>
          <a:bodyPr wrap="square" rtlCol="0">
            <a:spAutoFit/>
          </a:bodyPr>
          <a:lstStyle/>
          <a:p>
            <a:r>
              <a:rPr lang="en-US" dirty="0">
                <a:solidFill>
                  <a:srgbClr val="F79646"/>
                </a:solidFill>
              </a:rPr>
              <a:t>Illustration, Alexander King</a:t>
            </a:r>
          </a:p>
        </p:txBody>
      </p:sp>
    </p:spTree>
    <p:extLst>
      <p:ext uri="{BB962C8B-B14F-4D97-AF65-F5344CB8AC3E}">
        <p14:creationId xmlns:p14="http://schemas.microsoft.com/office/powerpoint/2010/main" val="2157852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15 at 7.53.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078" y="0"/>
            <a:ext cx="5205844" cy="6857999"/>
          </a:xfrm>
          <a:prstGeom prst="rect">
            <a:avLst/>
          </a:prstGeom>
        </p:spPr>
      </p:pic>
      <p:sp>
        <p:nvSpPr>
          <p:cNvPr id="5" name="TextBox 4"/>
          <p:cNvSpPr txBox="1"/>
          <p:nvPr/>
        </p:nvSpPr>
        <p:spPr>
          <a:xfrm>
            <a:off x="168579" y="5798817"/>
            <a:ext cx="1958385" cy="646331"/>
          </a:xfrm>
          <a:prstGeom prst="rect">
            <a:avLst/>
          </a:prstGeom>
          <a:noFill/>
        </p:spPr>
        <p:txBody>
          <a:bodyPr wrap="square" rtlCol="0">
            <a:spAutoFit/>
          </a:bodyPr>
          <a:lstStyle/>
          <a:p>
            <a:r>
              <a:rPr lang="en-US" dirty="0">
                <a:solidFill>
                  <a:srgbClr val="F79646"/>
                </a:solidFill>
              </a:rPr>
              <a:t>Illustration, Alexander King</a:t>
            </a:r>
          </a:p>
        </p:txBody>
      </p:sp>
    </p:spTree>
    <p:extLst>
      <p:ext uri="{BB962C8B-B14F-4D97-AF65-F5344CB8AC3E}">
        <p14:creationId xmlns:p14="http://schemas.microsoft.com/office/powerpoint/2010/main" val="3318848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46963" y="0"/>
            <a:ext cx="5050074" cy="6858000"/>
          </a:xfrm>
          <a:prstGeom prst="rect">
            <a:avLst/>
          </a:prstGeom>
        </p:spPr>
      </p:pic>
      <p:sp>
        <p:nvSpPr>
          <p:cNvPr id="5" name="TextBox 4"/>
          <p:cNvSpPr txBox="1"/>
          <p:nvPr/>
        </p:nvSpPr>
        <p:spPr>
          <a:xfrm>
            <a:off x="168579" y="5798817"/>
            <a:ext cx="1958385" cy="646331"/>
          </a:xfrm>
          <a:prstGeom prst="rect">
            <a:avLst/>
          </a:prstGeom>
          <a:noFill/>
        </p:spPr>
        <p:txBody>
          <a:bodyPr wrap="square" rtlCol="0">
            <a:spAutoFit/>
          </a:bodyPr>
          <a:lstStyle/>
          <a:p>
            <a:r>
              <a:rPr lang="en-US" dirty="0">
                <a:solidFill>
                  <a:srgbClr val="F79646"/>
                </a:solidFill>
              </a:rPr>
              <a:t>Illustration, Alexander King</a:t>
            </a:r>
          </a:p>
        </p:txBody>
      </p:sp>
    </p:spTree>
    <p:extLst>
      <p:ext uri="{BB962C8B-B14F-4D97-AF65-F5344CB8AC3E}">
        <p14:creationId xmlns:p14="http://schemas.microsoft.com/office/powerpoint/2010/main" val="177566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52072" y="0"/>
            <a:ext cx="5039856" cy="6854204"/>
          </a:xfrm>
          <a:prstGeom prst="rect">
            <a:avLst/>
          </a:prstGeom>
        </p:spPr>
      </p:pic>
      <p:sp>
        <p:nvSpPr>
          <p:cNvPr id="5" name="TextBox 4"/>
          <p:cNvSpPr txBox="1"/>
          <p:nvPr/>
        </p:nvSpPr>
        <p:spPr>
          <a:xfrm>
            <a:off x="168579" y="5798817"/>
            <a:ext cx="1958385" cy="646331"/>
          </a:xfrm>
          <a:prstGeom prst="rect">
            <a:avLst/>
          </a:prstGeom>
          <a:noFill/>
        </p:spPr>
        <p:txBody>
          <a:bodyPr wrap="square" rtlCol="0">
            <a:spAutoFit/>
          </a:bodyPr>
          <a:lstStyle/>
          <a:p>
            <a:r>
              <a:rPr lang="en-US" dirty="0">
                <a:solidFill>
                  <a:srgbClr val="F79646"/>
                </a:solidFill>
              </a:rPr>
              <a:t>Illustration, Alexander King</a:t>
            </a:r>
          </a:p>
        </p:txBody>
      </p:sp>
    </p:spTree>
    <p:extLst>
      <p:ext uri="{BB962C8B-B14F-4D97-AF65-F5344CB8AC3E}">
        <p14:creationId xmlns:p14="http://schemas.microsoft.com/office/powerpoint/2010/main" val="378459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1880" y="-34596"/>
            <a:ext cx="4580241" cy="6892596"/>
          </a:xfrm>
          <a:prstGeom prst="rect">
            <a:avLst/>
          </a:prstGeom>
        </p:spPr>
      </p:pic>
      <p:sp>
        <p:nvSpPr>
          <p:cNvPr id="5" name="TextBox 4"/>
          <p:cNvSpPr txBox="1"/>
          <p:nvPr/>
        </p:nvSpPr>
        <p:spPr>
          <a:xfrm>
            <a:off x="168579" y="5798817"/>
            <a:ext cx="1958385" cy="646331"/>
          </a:xfrm>
          <a:prstGeom prst="rect">
            <a:avLst/>
          </a:prstGeom>
          <a:noFill/>
        </p:spPr>
        <p:txBody>
          <a:bodyPr wrap="square" rtlCol="0">
            <a:spAutoFit/>
          </a:bodyPr>
          <a:lstStyle/>
          <a:p>
            <a:r>
              <a:rPr lang="en-US" dirty="0">
                <a:solidFill>
                  <a:srgbClr val="F79646"/>
                </a:solidFill>
              </a:rPr>
              <a:t>Photograph, </a:t>
            </a:r>
          </a:p>
          <a:p>
            <a:r>
              <a:rPr lang="en-US" dirty="0">
                <a:solidFill>
                  <a:srgbClr val="F79646"/>
                </a:solidFill>
              </a:rPr>
              <a:t>W.B. Seabrook</a:t>
            </a:r>
          </a:p>
        </p:txBody>
      </p:sp>
    </p:spTree>
    <p:extLst>
      <p:ext uri="{BB962C8B-B14F-4D97-AF65-F5344CB8AC3E}">
        <p14:creationId xmlns:p14="http://schemas.microsoft.com/office/powerpoint/2010/main" val="876830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8046" y="752947"/>
            <a:ext cx="7798358" cy="6105052"/>
          </a:xfrm>
          <a:prstGeom prst="rect">
            <a:avLst/>
          </a:prstGeom>
        </p:spPr>
      </p:pic>
      <p:sp>
        <p:nvSpPr>
          <p:cNvPr id="5" name="TextBox 4"/>
          <p:cNvSpPr txBox="1"/>
          <p:nvPr/>
        </p:nvSpPr>
        <p:spPr>
          <a:xfrm>
            <a:off x="0" y="5798817"/>
            <a:ext cx="1958385" cy="646331"/>
          </a:xfrm>
          <a:prstGeom prst="rect">
            <a:avLst/>
          </a:prstGeom>
          <a:noFill/>
        </p:spPr>
        <p:txBody>
          <a:bodyPr wrap="square" rtlCol="0">
            <a:spAutoFit/>
          </a:bodyPr>
          <a:lstStyle/>
          <a:p>
            <a:r>
              <a:rPr lang="en-US" dirty="0">
                <a:solidFill>
                  <a:srgbClr val="F79646"/>
                </a:solidFill>
              </a:rPr>
              <a:t>Photograph, </a:t>
            </a:r>
          </a:p>
          <a:p>
            <a:r>
              <a:rPr lang="en-US" dirty="0">
                <a:solidFill>
                  <a:srgbClr val="F79646"/>
                </a:solidFill>
              </a:rPr>
              <a:t>W.B. Seabrook</a:t>
            </a:r>
          </a:p>
        </p:txBody>
      </p:sp>
    </p:spTree>
    <p:extLst>
      <p:ext uri="{BB962C8B-B14F-4D97-AF65-F5344CB8AC3E}">
        <p14:creationId xmlns:p14="http://schemas.microsoft.com/office/powerpoint/2010/main" val="783869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Signal Question</a:t>
            </a:r>
          </a:p>
        </p:txBody>
      </p:sp>
      <p:sp>
        <p:nvSpPr>
          <p:cNvPr id="3" name="Content Placeholder 2"/>
          <p:cNvSpPr>
            <a:spLocks noGrp="1"/>
          </p:cNvSpPr>
          <p:nvPr>
            <p:ph idx="1"/>
          </p:nvPr>
        </p:nvSpPr>
        <p:spPr>
          <a:xfrm>
            <a:off x="155973" y="1292228"/>
            <a:ext cx="8834837" cy="5565772"/>
          </a:xfrm>
        </p:spPr>
        <p:txBody>
          <a:bodyPr>
            <a:normAutofit fontScale="92500" lnSpcReduction="20000"/>
          </a:bodyPr>
          <a:lstStyle/>
          <a:p>
            <a:pPr marL="0" indent="0">
              <a:buNone/>
            </a:pPr>
            <a:r>
              <a:rPr lang="en-US" dirty="0"/>
              <a:t>Consider the passages we read from Seabrook’s </a:t>
            </a:r>
            <a:r>
              <a:rPr lang="en-US" i="1" dirty="0"/>
              <a:t>The Magic Island</a:t>
            </a:r>
            <a:r>
              <a:rPr lang="en-US" dirty="0"/>
              <a:t>, as well as the illustrations and photographs included in that work. </a:t>
            </a:r>
            <a:r>
              <a:rPr lang="en-US" dirty="0">
                <a:solidFill>
                  <a:srgbClr val="F79646"/>
                </a:solidFill>
              </a:rPr>
              <a:t>What kinds of “monstrosity” do you see there? How is racial difference represented? Does the presence of the photographs and illustrations alter the significance of the text? </a:t>
            </a:r>
          </a:p>
          <a:p>
            <a:pPr marL="0" indent="0">
              <a:buNone/>
            </a:pPr>
            <a:endParaRPr lang="en-US" dirty="0"/>
          </a:p>
          <a:p>
            <a:pPr marL="0" indent="0">
              <a:buNone/>
            </a:pPr>
            <a:r>
              <a:rPr lang="en-US" dirty="0"/>
              <a:t>Recall these three theses of Cohen’s: </a:t>
            </a:r>
          </a:p>
          <a:p>
            <a:r>
              <a:rPr lang="en-US" dirty="0"/>
              <a:t>The Monster’s Body Is a Cultural Body </a:t>
            </a:r>
          </a:p>
          <a:p>
            <a:r>
              <a:rPr lang="en-US" dirty="0"/>
              <a:t>The Monster Dwells at the Gates of Difference</a:t>
            </a:r>
          </a:p>
          <a:p>
            <a:r>
              <a:rPr lang="en-US" dirty="0"/>
              <a:t>Fear of the Monster is Really a Kind of Desire </a:t>
            </a:r>
          </a:p>
          <a:p>
            <a:pPr marL="0" indent="0">
              <a:buNone/>
            </a:pPr>
            <a:r>
              <a:rPr lang="en-US" dirty="0">
                <a:solidFill>
                  <a:srgbClr val="F79646"/>
                </a:solidFill>
              </a:rPr>
              <a:t>How might any one of these relate to the above texts?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5677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Cannibalism (?)</a:t>
            </a:r>
          </a:p>
        </p:txBody>
      </p:sp>
      <p:sp>
        <p:nvSpPr>
          <p:cNvPr id="3" name="Content Placeholder 2"/>
          <p:cNvSpPr>
            <a:spLocks noGrp="1"/>
          </p:cNvSpPr>
          <p:nvPr>
            <p:ph idx="1"/>
          </p:nvPr>
        </p:nvSpPr>
        <p:spPr>
          <a:xfrm>
            <a:off x="457200" y="1600200"/>
            <a:ext cx="8229600" cy="4927781"/>
          </a:xfrm>
        </p:spPr>
        <p:txBody>
          <a:bodyPr>
            <a:normAutofit fontScale="62500" lnSpcReduction="20000"/>
          </a:bodyPr>
          <a:lstStyle/>
          <a:p>
            <a:pPr marL="0" indent="0">
              <a:buNone/>
            </a:pPr>
            <a:r>
              <a:rPr lang="en-US" dirty="0">
                <a:solidFill>
                  <a:srgbClr val="FF0000"/>
                </a:solidFill>
              </a:rPr>
              <a:t>On the taste of human flesh: </a:t>
            </a:r>
          </a:p>
          <a:p>
            <a:pPr marL="0" indent="0">
              <a:buNone/>
            </a:pPr>
            <a:endParaRPr lang="en-US" dirty="0"/>
          </a:p>
          <a:p>
            <a:pPr marL="0" indent="0">
              <a:buNone/>
            </a:pPr>
            <a:r>
              <a:rPr lang="en-US" sz="3500" dirty="0"/>
              <a:t>“It was like good, fully developed veal, not young, but not yet beef. It was very definitely like that, and it was not like any other meat I had ever tasted. It was so nearly like good, fully developed veal that I think no person with a palate of ordinary, normal sensitiveness could distinguish it from veal. It was mild, good meat with no other sharply defined or highly characteristic taste such as for instance, goat, high game, and pork have. The steak was slightly tougher than prime veal, a little stringy, but not too tough or stringy to be agreeably edible. The roast, from which I cut and ate a central slice, was tender, and in color, texture, smell as well as taste, strengthened my certainty that of all the meats we habitually know, veal is the one meat to which this meat is accurately comparable.”</a:t>
            </a:r>
          </a:p>
          <a:p>
            <a:pPr marL="0" indent="0">
              <a:buNone/>
            </a:pPr>
            <a:endParaRPr lang="en-US" dirty="0"/>
          </a:p>
          <a:p>
            <a:pPr marL="0" indent="0">
              <a:buNone/>
            </a:pPr>
            <a:r>
              <a:rPr lang="en-US" dirty="0"/>
              <a:t>From W.B. Seabrook, </a:t>
            </a:r>
            <a:r>
              <a:rPr lang="en-US" i="1" dirty="0"/>
              <a:t>Jungle Ways</a:t>
            </a:r>
            <a:r>
              <a:rPr lang="en-US" dirty="0"/>
              <a:t> (1930)</a:t>
            </a:r>
          </a:p>
          <a:p>
            <a:pPr marL="0" indent="0">
              <a:buNone/>
            </a:pPr>
            <a:endParaRPr lang="en-US" dirty="0"/>
          </a:p>
        </p:txBody>
      </p:sp>
    </p:spTree>
    <p:extLst>
      <p:ext uri="{BB962C8B-B14F-4D97-AF65-F5344CB8AC3E}">
        <p14:creationId xmlns:p14="http://schemas.microsoft.com/office/powerpoint/2010/main" val="336207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W. B. Seabrook</a:t>
            </a:r>
          </a:p>
        </p:txBody>
      </p:sp>
      <p:sp>
        <p:nvSpPr>
          <p:cNvPr id="3" name="Content Placeholder 2"/>
          <p:cNvSpPr>
            <a:spLocks noGrp="1"/>
          </p:cNvSpPr>
          <p:nvPr>
            <p:ph idx="1"/>
          </p:nvPr>
        </p:nvSpPr>
        <p:spPr>
          <a:xfrm>
            <a:off x="457200" y="1600200"/>
            <a:ext cx="4672779" cy="5086308"/>
          </a:xfrm>
        </p:spPr>
        <p:txBody>
          <a:bodyPr>
            <a:normAutofit fontScale="85000" lnSpcReduction="20000"/>
          </a:bodyPr>
          <a:lstStyle/>
          <a:p>
            <a:r>
              <a:rPr lang="en-US" dirty="0"/>
              <a:t>1884-1945</a:t>
            </a:r>
          </a:p>
          <a:p>
            <a:r>
              <a:rPr lang="en-US" dirty="0"/>
              <a:t>American journalist</a:t>
            </a:r>
          </a:p>
          <a:p>
            <a:r>
              <a:rPr lang="en-US" dirty="0"/>
              <a:t>“Lost Generation”</a:t>
            </a:r>
          </a:p>
          <a:p>
            <a:r>
              <a:rPr lang="en-US" dirty="0"/>
              <a:t>Wrote about: </a:t>
            </a:r>
          </a:p>
          <a:p>
            <a:pPr lvl="1"/>
            <a:r>
              <a:rPr lang="en-US" dirty="0"/>
              <a:t>Participating in “black magic” / occult rites</a:t>
            </a:r>
          </a:p>
          <a:p>
            <a:pPr lvl="1"/>
            <a:r>
              <a:rPr lang="en-US" dirty="0"/>
              <a:t>Time spent in psychiatric ward for alcoholism</a:t>
            </a:r>
          </a:p>
          <a:p>
            <a:pPr lvl="1"/>
            <a:r>
              <a:rPr lang="en-US" dirty="0"/>
              <a:t>Practicing S&amp;M</a:t>
            </a:r>
          </a:p>
          <a:p>
            <a:pPr lvl="1"/>
            <a:r>
              <a:rPr lang="en-US" dirty="0"/>
              <a:t>Cannibalism</a:t>
            </a:r>
          </a:p>
          <a:p>
            <a:r>
              <a:rPr lang="en-US" dirty="0"/>
              <a:t> </a:t>
            </a:r>
            <a:r>
              <a:rPr lang="en-US" i="1" dirty="0"/>
              <a:t>The Magic Island </a:t>
            </a:r>
            <a:r>
              <a:rPr lang="en-US" dirty="0"/>
              <a:t>(1929)</a:t>
            </a:r>
          </a:p>
          <a:p>
            <a:pPr lvl="1"/>
            <a:r>
              <a:rPr lang="en-US" dirty="0"/>
              <a:t>In English, 1</a:t>
            </a:r>
            <a:r>
              <a:rPr lang="en-US" baseline="30000" dirty="0"/>
              <a:t>st</a:t>
            </a:r>
            <a:r>
              <a:rPr lang="en-US" dirty="0"/>
              <a:t> account of “zombies”</a:t>
            </a:r>
          </a:p>
          <a:p>
            <a:endParaRPr lang="en-US" dirty="0"/>
          </a:p>
        </p:txBody>
      </p:sp>
      <p:pic>
        <p:nvPicPr>
          <p:cNvPr id="4" name="Picture 3"/>
          <p:cNvPicPr>
            <a:picLocks noChangeAspect="1"/>
          </p:cNvPicPr>
          <p:nvPr/>
        </p:nvPicPr>
        <p:blipFill>
          <a:blip r:embed="rId2"/>
          <a:stretch>
            <a:fillRect/>
          </a:stretch>
        </p:blipFill>
        <p:spPr>
          <a:xfrm>
            <a:off x="5260036" y="1755748"/>
            <a:ext cx="3630007" cy="4930760"/>
          </a:xfrm>
          <a:prstGeom prst="rect">
            <a:avLst/>
          </a:prstGeom>
        </p:spPr>
      </p:pic>
    </p:spTree>
    <p:extLst>
      <p:ext uri="{BB962C8B-B14F-4D97-AF65-F5344CB8AC3E}">
        <p14:creationId xmlns:p14="http://schemas.microsoft.com/office/powerpoint/2010/main" val="278233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8950E"/>
                </a:solidFill>
              </a:rPr>
              <a:t>George A. Romero</a:t>
            </a:r>
          </a:p>
        </p:txBody>
      </p:sp>
      <p:sp>
        <p:nvSpPr>
          <p:cNvPr id="3" name="Content Placeholder 2"/>
          <p:cNvSpPr>
            <a:spLocks noGrp="1"/>
          </p:cNvSpPr>
          <p:nvPr>
            <p:ph idx="1"/>
          </p:nvPr>
        </p:nvSpPr>
        <p:spPr>
          <a:xfrm>
            <a:off x="94321" y="1600200"/>
            <a:ext cx="4985975" cy="4525963"/>
          </a:xfrm>
        </p:spPr>
        <p:txBody>
          <a:bodyPr/>
          <a:lstStyle/>
          <a:p>
            <a:r>
              <a:rPr lang="en-US" dirty="0"/>
              <a:t>American-Canadian film director</a:t>
            </a:r>
          </a:p>
          <a:p>
            <a:r>
              <a:rPr lang="en-US" dirty="0"/>
              <a:t>Born 1940</a:t>
            </a:r>
          </a:p>
          <a:p>
            <a:r>
              <a:rPr lang="en-US" dirty="0"/>
              <a:t>Wrote/Directed: </a:t>
            </a:r>
          </a:p>
          <a:p>
            <a:pPr lvl="1"/>
            <a:r>
              <a:rPr lang="en-US" i="1" dirty="0"/>
              <a:t>Night of the Living Dead </a:t>
            </a:r>
            <a:r>
              <a:rPr lang="en-US" dirty="0"/>
              <a:t>(1968, 1990)</a:t>
            </a:r>
            <a:endParaRPr lang="en-US" i="1" dirty="0"/>
          </a:p>
          <a:p>
            <a:pPr lvl="1"/>
            <a:r>
              <a:rPr lang="en-US" i="1" dirty="0"/>
              <a:t>Dawn of the Dead </a:t>
            </a:r>
            <a:r>
              <a:rPr lang="en-US" dirty="0"/>
              <a:t>(1978)</a:t>
            </a:r>
            <a:endParaRPr lang="en-US" i="1" dirty="0"/>
          </a:p>
          <a:p>
            <a:pPr lvl="1"/>
            <a:r>
              <a:rPr lang="en-US" i="1" dirty="0"/>
              <a:t>Day of the Dead </a:t>
            </a:r>
            <a:r>
              <a:rPr lang="en-US" dirty="0"/>
              <a:t>(1985)</a:t>
            </a:r>
          </a:p>
        </p:txBody>
      </p:sp>
      <p:pic>
        <p:nvPicPr>
          <p:cNvPr id="4" name="Picture 3"/>
          <p:cNvPicPr>
            <a:picLocks noChangeAspect="1"/>
          </p:cNvPicPr>
          <p:nvPr/>
        </p:nvPicPr>
        <p:blipFill>
          <a:blip r:embed="rId2"/>
          <a:stretch>
            <a:fillRect/>
          </a:stretch>
        </p:blipFill>
        <p:spPr>
          <a:xfrm>
            <a:off x="4632034" y="2632159"/>
            <a:ext cx="4511965" cy="4225840"/>
          </a:xfrm>
          <a:prstGeom prst="rect">
            <a:avLst/>
          </a:prstGeom>
        </p:spPr>
      </p:pic>
    </p:spTree>
    <p:extLst>
      <p:ext uri="{BB962C8B-B14F-4D97-AF65-F5344CB8AC3E}">
        <p14:creationId xmlns:p14="http://schemas.microsoft.com/office/powerpoint/2010/main" val="303682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620" y="1600200"/>
            <a:ext cx="4582695" cy="4525963"/>
          </a:xfrm>
        </p:spPr>
        <p:txBody>
          <a:bodyPr>
            <a:normAutofit/>
          </a:bodyPr>
          <a:lstStyle/>
          <a:p>
            <a:r>
              <a:rPr lang="en-US" dirty="0"/>
              <a:t>Dir. George Romero</a:t>
            </a:r>
          </a:p>
          <a:p>
            <a:r>
              <a:rPr lang="en-US" dirty="0"/>
              <a:t>1968</a:t>
            </a:r>
          </a:p>
          <a:p>
            <a:r>
              <a:rPr lang="en-US" dirty="0"/>
              <a:t>$114,000 budget (orig. $6,000)</a:t>
            </a:r>
          </a:p>
          <a:p>
            <a:r>
              <a:rPr lang="en-US" dirty="0"/>
              <a:t>$12 Million domestic</a:t>
            </a:r>
          </a:p>
          <a:p>
            <a:r>
              <a:rPr lang="en-US" dirty="0"/>
              <a:t>Controversial reception, Eventual critical acclaim</a:t>
            </a:r>
          </a:p>
        </p:txBody>
      </p:sp>
      <p:pic>
        <p:nvPicPr>
          <p:cNvPr id="4" name="Picture 3"/>
          <p:cNvPicPr>
            <a:picLocks noChangeAspect="1"/>
          </p:cNvPicPr>
          <p:nvPr/>
        </p:nvPicPr>
        <p:blipFill>
          <a:blip r:embed="rId2"/>
          <a:stretch>
            <a:fillRect/>
          </a:stretch>
        </p:blipFill>
        <p:spPr>
          <a:xfrm>
            <a:off x="4546652" y="-15111"/>
            <a:ext cx="4597347" cy="6873111"/>
          </a:xfrm>
          <a:prstGeom prst="rect">
            <a:avLst/>
          </a:prstGeom>
        </p:spPr>
      </p:pic>
    </p:spTree>
    <p:extLst>
      <p:ext uri="{BB962C8B-B14F-4D97-AF65-F5344CB8AC3E}">
        <p14:creationId xmlns:p14="http://schemas.microsoft.com/office/powerpoint/2010/main" val="114730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8950E"/>
                </a:solidFill>
              </a:rPr>
              <a:t>Reception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“Until the Supreme Court establishes clear-cut guidelines for the pornography of violence, </a:t>
            </a:r>
            <a:r>
              <a:rPr lang="en-US" i="1" dirty="0"/>
              <a:t>Night of the Living Dead</a:t>
            </a:r>
            <a:r>
              <a:rPr lang="en-US" dirty="0"/>
              <a:t> will serve nicely as an outer-limit definition by example. In [a] mere 90 minutes this horror film (pun intended) casts serious aspersions on the integrity and social responsibility of its Pittsburgh-based makers, distributor Walter Reade, the film industry as a whole and [exhibitors] who book [the picture], as well as raising doubts about the future of the regional cinema movement and about the moral health of film goers who cheerfully opt for this unrelieved orgy of sadism...” </a:t>
            </a:r>
          </a:p>
          <a:p>
            <a:pPr marL="0" indent="0">
              <a:buNone/>
            </a:pPr>
            <a:r>
              <a:rPr lang="en-US" dirty="0"/>
              <a:t>					</a:t>
            </a:r>
            <a:r>
              <a:rPr lang="mr-IN" dirty="0"/>
              <a:t>–</a:t>
            </a:r>
            <a:r>
              <a:rPr lang="en-US" i="1" dirty="0"/>
              <a:t>Variety</a:t>
            </a:r>
            <a:r>
              <a:rPr lang="en-US" dirty="0"/>
              <a:t> (1968)</a:t>
            </a:r>
          </a:p>
        </p:txBody>
      </p:sp>
    </p:spTree>
    <p:extLst>
      <p:ext uri="{BB962C8B-B14F-4D97-AF65-F5344CB8AC3E}">
        <p14:creationId xmlns:p14="http://schemas.microsoft.com/office/powerpoint/2010/main" val="2631872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8950E"/>
                </a:solidFill>
              </a:rPr>
              <a:t>Inspiration</a:t>
            </a:r>
          </a:p>
        </p:txBody>
      </p:sp>
      <p:sp>
        <p:nvSpPr>
          <p:cNvPr id="3" name="Content Placeholder 2"/>
          <p:cNvSpPr>
            <a:spLocks noGrp="1"/>
          </p:cNvSpPr>
          <p:nvPr>
            <p:ph idx="1"/>
          </p:nvPr>
        </p:nvSpPr>
        <p:spPr>
          <a:xfrm>
            <a:off x="457200" y="1600200"/>
            <a:ext cx="3941011" cy="4525963"/>
          </a:xfrm>
        </p:spPr>
        <p:txBody>
          <a:bodyPr>
            <a:normAutofit fontScale="85000" lnSpcReduction="20000"/>
          </a:bodyPr>
          <a:lstStyle/>
          <a:p>
            <a:r>
              <a:rPr lang="en-US" dirty="0"/>
              <a:t>Inspired by Richard Matheson’s novel </a:t>
            </a:r>
            <a:r>
              <a:rPr lang="en-US" i="1" dirty="0"/>
              <a:t>I Am Legend</a:t>
            </a:r>
            <a:r>
              <a:rPr lang="en-US" dirty="0"/>
              <a:t> (1954)</a:t>
            </a:r>
          </a:p>
          <a:p>
            <a:pPr lvl="1"/>
            <a:r>
              <a:rPr lang="en-US" i="1" dirty="0"/>
              <a:t>The Last Man on Earth</a:t>
            </a:r>
            <a:r>
              <a:rPr lang="en-US" dirty="0"/>
              <a:t> (1964); </a:t>
            </a:r>
            <a:r>
              <a:rPr lang="en-US" i="1" dirty="0"/>
              <a:t>The Omega Man</a:t>
            </a:r>
            <a:r>
              <a:rPr lang="en-US" dirty="0"/>
              <a:t> (1971); </a:t>
            </a:r>
            <a:r>
              <a:rPr lang="en-US" i="1" dirty="0"/>
              <a:t>I Am Legend</a:t>
            </a:r>
            <a:r>
              <a:rPr lang="en-US" dirty="0"/>
              <a:t> (2007)</a:t>
            </a:r>
          </a:p>
          <a:p>
            <a:r>
              <a:rPr lang="en-US" dirty="0"/>
              <a:t>Beginning of apocalyptic scenario (rather than end)</a:t>
            </a:r>
          </a:p>
          <a:p>
            <a:r>
              <a:rPr lang="en-US" dirty="0"/>
              <a:t>Flesh-eating reanimated corpses (rather than vampires)</a:t>
            </a:r>
          </a:p>
        </p:txBody>
      </p:sp>
      <p:pic>
        <p:nvPicPr>
          <p:cNvPr id="4" name="Picture 3"/>
          <p:cNvPicPr>
            <a:picLocks noChangeAspect="1"/>
          </p:cNvPicPr>
          <p:nvPr/>
        </p:nvPicPr>
        <p:blipFill>
          <a:blip r:embed="rId2"/>
          <a:stretch>
            <a:fillRect/>
          </a:stretch>
        </p:blipFill>
        <p:spPr>
          <a:xfrm>
            <a:off x="6019800" y="1739900"/>
            <a:ext cx="3124200" cy="5118100"/>
          </a:xfrm>
          <a:prstGeom prst="rect">
            <a:avLst/>
          </a:prstGeom>
        </p:spPr>
      </p:pic>
    </p:spTree>
    <p:extLst>
      <p:ext uri="{BB962C8B-B14F-4D97-AF65-F5344CB8AC3E}">
        <p14:creationId xmlns:p14="http://schemas.microsoft.com/office/powerpoint/2010/main" val="11856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a:xfrm>
            <a:off x="0" y="1582821"/>
            <a:ext cx="4275576" cy="5257800"/>
          </a:xfrm>
        </p:spPr>
        <p:txBody>
          <a:bodyPr>
            <a:normAutofit lnSpcReduction="10000"/>
          </a:bodyPr>
          <a:lstStyle/>
          <a:p>
            <a:r>
              <a:rPr lang="en-US" dirty="0"/>
              <a:t>April, 1968: Assassination of Martin Luther King, Jr. </a:t>
            </a:r>
          </a:p>
          <a:p>
            <a:r>
              <a:rPr lang="en-US" dirty="0"/>
              <a:t>June, 1968: Assassination of Robert F. Kennedy</a:t>
            </a:r>
          </a:p>
          <a:p>
            <a:r>
              <a:rPr lang="en-US" dirty="0"/>
              <a:t>Vietnam War / Anti-war protests</a:t>
            </a:r>
          </a:p>
          <a:p>
            <a:r>
              <a:rPr lang="en-US" dirty="0"/>
              <a:t>Civil Rights protests</a:t>
            </a:r>
          </a:p>
          <a:p>
            <a:r>
              <a:rPr lang="en-US" dirty="0"/>
              <a:t>Student protests</a:t>
            </a:r>
          </a:p>
        </p:txBody>
      </p:sp>
      <p:pic>
        <p:nvPicPr>
          <p:cNvPr id="4" name="Picture 3"/>
          <p:cNvPicPr>
            <a:picLocks noChangeAspect="1"/>
          </p:cNvPicPr>
          <p:nvPr/>
        </p:nvPicPr>
        <p:blipFill>
          <a:blip r:embed="rId2"/>
          <a:stretch>
            <a:fillRect/>
          </a:stretch>
        </p:blipFill>
        <p:spPr>
          <a:xfrm>
            <a:off x="4275576" y="3583405"/>
            <a:ext cx="4868424" cy="3274595"/>
          </a:xfrm>
          <a:prstGeom prst="rect">
            <a:avLst/>
          </a:prstGeom>
        </p:spPr>
      </p:pic>
    </p:spTree>
    <p:extLst>
      <p:ext uri="{BB962C8B-B14F-4D97-AF65-F5344CB8AC3E}">
        <p14:creationId xmlns:p14="http://schemas.microsoft.com/office/powerpoint/2010/main" val="3269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8950E"/>
                </a:solidFill>
              </a:rPr>
              <a:t>Breaking Ground</a:t>
            </a:r>
          </a:p>
        </p:txBody>
      </p:sp>
      <p:sp>
        <p:nvSpPr>
          <p:cNvPr id="3" name="Content Placeholder 2"/>
          <p:cNvSpPr>
            <a:spLocks noGrp="1"/>
          </p:cNvSpPr>
          <p:nvPr>
            <p:ph idx="1"/>
          </p:nvPr>
        </p:nvSpPr>
        <p:spPr>
          <a:xfrm>
            <a:off x="4170946" y="1831474"/>
            <a:ext cx="4839370" cy="4892842"/>
          </a:xfrm>
        </p:spPr>
        <p:txBody>
          <a:bodyPr>
            <a:normAutofit fontScale="85000" lnSpcReduction="20000"/>
          </a:bodyPr>
          <a:lstStyle/>
          <a:p>
            <a:r>
              <a:rPr lang="en-US" dirty="0"/>
              <a:t>Low budget, massive profit</a:t>
            </a:r>
          </a:p>
          <a:p>
            <a:r>
              <a:rPr lang="en-US" dirty="0"/>
              <a:t>Black hero</a:t>
            </a:r>
          </a:p>
          <a:p>
            <a:r>
              <a:rPr lang="en-US" dirty="0"/>
              <a:t>Use of </a:t>
            </a:r>
            <a:r>
              <a:rPr lang="en-US" i="1" dirty="0"/>
              <a:t>noir</a:t>
            </a:r>
            <a:r>
              <a:rPr lang="en-US" dirty="0"/>
              <a:t> aesthetics in horror</a:t>
            </a:r>
          </a:p>
          <a:p>
            <a:r>
              <a:rPr lang="en-US" dirty="0"/>
              <a:t>“Everyday” setting (vs. mansion, castle, Victorian gothic)</a:t>
            </a:r>
          </a:p>
          <a:p>
            <a:r>
              <a:rPr lang="en-US" dirty="0"/>
              <a:t>Introduction of gore</a:t>
            </a:r>
          </a:p>
          <a:p>
            <a:r>
              <a:rPr lang="en-US" dirty="0"/>
              <a:t>“The movie had stopped being delightfully scary about halfway through, and had become unexpectedly terrifying.” </a:t>
            </a:r>
            <a:r>
              <a:rPr lang="mr-IN" dirty="0"/>
              <a:t>–</a:t>
            </a:r>
            <a:r>
              <a:rPr lang="en-US" dirty="0"/>
              <a:t>Roger Ebert</a:t>
            </a:r>
          </a:p>
          <a:p>
            <a:r>
              <a:rPr lang="en-US" dirty="0"/>
              <a:t>Unhappy ending</a:t>
            </a:r>
          </a:p>
        </p:txBody>
      </p:sp>
      <p:pic>
        <p:nvPicPr>
          <p:cNvPr id="4" name="Picture 3"/>
          <p:cNvPicPr>
            <a:picLocks noChangeAspect="1"/>
          </p:cNvPicPr>
          <p:nvPr/>
        </p:nvPicPr>
        <p:blipFill>
          <a:blip r:embed="rId2"/>
          <a:stretch>
            <a:fillRect/>
          </a:stretch>
        </p:blipFill>
        <p:spPr>
          <a:xfrm>
            <a:off x="0" y="1993900"/>
            <a:ext cx="3556000" cy="4864100"/>
          </a:xfrm>
          <a:prstGeom prst="rect">
            <a:avLst/>
          </a:prstGeom>
        </p:spPr>
      </p:pic>
    </p:spTree>
    <p:extLst>
      <p:ext uri="{BB962C8B-B14F-4D97-AF65-F5344CB8AC3E}">
        <p14:creationId xmlns:p14="http://schemas.microsoft.com/office/powerpoint/2010/main" val="325439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E8950E"/>
                </a:solidFill>
              </a:rPr>
              <a:t>Subverting Horror Conventions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“The woman who appears to be established as the heroine becomes virtually catatonic early in the film and remains so to the end; no love relationship develops between her and the hero. The young couple whose survival as future nuclear family is generically guaranteed is burned alive and eaten around the film’s midpoint. The film’s actual nuclear family is wiped out; the child (a figure hitherto sacrosanct) not only dies but comes back as a zombie, devours her father, and hacks her mother to death. In a final devastating stroke, the hero of the film and sole survivor of the zombies (among the major characters) is callously shot down by a sheriff’s posse, thrown on a bonfire, and burned.” </a:t>
            </a:r>
            <a:r>
              <a:rPr lang="mr-IN" dirty="0"/>
              <a:t>–</a:t>
            </a:r>
            <a:r>
              <a:rPr lang="en-US" dirty="0"/>
              <a:t>Robin Wood</a:t>
            </a:r>
          </a:p>
        </p:txBody>
      </p:sp>
    </p:spTree>
    <p:extLst>
      <p:ext uri="{BB962C8B-B14F-4D97-AF65-F5344CB8AC3E}">
        <p14:creationId xmlns:p14="http://schemas.microsoft.com/office/powerpoint/2010/main" val="1896507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Signal Question</a:t>
            </a:r>
          </a:p>
        </p:txBody>
      </p:sp>
      <p:sp>
        <p:nvSpPr>
          <p:cNvPr id="3" name="Content Placeholder 2"/>
          <p:cNvSpPr>
            <a:spLocks noGrp="1"/>
          </p:cNvSpPr>
          <p:nvPr>
            <p:ph idx="1"/>
          </p:nvPr>
        </p:nvSpPr>
        <p:spPr/>
        <p:txBody>
          <a:bodyPr/>
          <a:lstStyle/>
          <a:p>
            <a:pPr marL="0" indent="0">
              <a:buNone/>
            </a:pPr>
            <a:r>
              <a:rPr lang="en-US" dirty="0"/>
              <a:t>How do the zombies (or “living dead”) in Romero’s film compare with those described by Seabrook? What resemblances can you identify? In what specific ways are Romero’s zombies “monstrous”? </a:t>
            </a:r>
          </a:p>
        </p:txBody>
      </p:sp>
    </p:spTree>
    <p:extLst>
      <p:ext uri="{BB962C8B-B14F-4D97-AF65-F5344CB8AC3E}">
        <p14:creationId xmlns:p14="http://schemas.microsoft.com/office/powerpoint/2010/main" val="2429934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Signal Question</a:t>
            </a:r>
          </a:p>
        </p:txBody>
      </p:sp>
      <p:sp>
        <p:nvSpPr>
          <p:cNvPr id="3" name="Content Placeholder 2"/>
          <p:cNvSpPr>
            <a:spLocks noGrp="1"/>
          </p:cNvSpPr>
          <p:nvPr>
            <p:ph idx="1"/>
          </p:nvPr>
        </p:nvSpPr>
        <p:spPr/>
        <p:txBody>
          <a:bodyPr/>
          <a:lstStyle/>
          <a:p>
            <a:pPr marL="0" indent="0">
              <a:buNone/>
            </a:pPr>
            <a:r>
              <a:rPr lang="en-US" dirty="0"/>
              <a:t>Set in a farmhouse, </a:t>
            </a:r>
            <a:r>
              <a:rPr lang="en-US" i="1" dirty="0"/>
              <a:t>Night</a:t>
            </a:r>
            <a:r>
              <a:rPr lang="en-US" dirty="0"/>
              <a:t> portrays several types of social relations: brother/sister, heterosexual couple, nuclear family. It also hints at the possibility of others (interracial couples, incest). How are these relations portrayed? Do they have any relation to monstrosity? What role do the zombies play here, if any? </a:t>
            </a:r>
          </a:p>
        </p:txBody>
      </p:sp>
    </p:spTree>
    <p:extLst>
      <p:ext uri="{BB962C8B-B14F-4D97-AF65-F5344CB8AC3E}">
        <p14:creationId xmlns:p14="http://schemas.microsoft.com/office/powerpoint/2010/main" val="248814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Signal Question</a:t>
            </a:r>
          </a:p>
        </p:txBody>
      </p:sp>
      <p:sp>
        <p:nvSpPr>
          <p:cNvPr id="3" name="Content Placeholder 2"/>
          <p:cNvSpPr>
            <a:spLocks noGrp="1"/>
          </p:cNvSpPr>
          <p:nvPr>
            <p:ph idx="1"/>
          </p:nvPr>
        </p:nvSpPr>
        <p:spPr/>
        <p:txBody>
          <a:bodyPr/>
          <a:lstStyle/>
          <a:p>
            <a:pPr marL="0" indent="0">
              <a:buNone/>
            </a:pPr>
            <a:r>
              <a:rPr lang="en-US" dirty="0"/>
              <a:t>Think about the context of the film (the late 1960s). How might we think about this film historically? If “the monster’s body is a cultural body,” what does </a:t>
            </a:r>
            <a:r>
              <a:rPr lang="en-US" i="1" dirty="0"/>
              <a:t>Night of the Living Dead </a:t>
            </a:r>
            <a:r>
              <a:rPr lang="en-US" dirty="0"/>
              <a:t>have to say about the culture it emerged from? </a:t>
            </a:r>
          </a:p>
        </p:txBody>
      </p:sp>
    </p:spTree>
    <p:extLst>
      <p:ext uri="{BB962C8B-B14F-4D97-AF65-F5344CB8AC3E}">
        <p14:creationId xmlns:p14="http://schemas.microsoft.com/office/powerpoint/2010/main" val="117726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rgbClr val="F79646"/>
                </a:solidFill>
              </a:rPr>
              <a:t>The Magic Island</a:t>
            </a:r>
          </a:p>
        </p:txBody>
      </p:sp>
      <p:sp>
        <p:nvSpPr>
          <p:cNvPr id="3" name="Content Placeholder 2"/>
          <p:cNvSpPr>
            <a:spLocks noGrp="1"/>
          </p:cNvSpPr>
          <p:nvPr>
            <p:ph idx="1"/>
          </p:nvPr>
        </p:nvSpPr>
        <p:spPr>
          <a:xfrm>
            <a:off x="209951" y="2325201"/>
            <a:ext cx="4137368" cy="4525963"/>
          </a:xfrm>
        </p:spPr>
        <p:txBody>
          <a:bodyPr/>
          <a:lstStyle/>
          <a:p>
            <a:r>
              <a:rPr lang="en-US" dirty="0"/>
              <a:t>By W.B. Seabrook</a:t>
            </a:r>
          </a:p>
          <a:p>
            <a:r>
              <a:rPr lang="en-US" dirty="0"/>
              <a:t>1929</a:t>
            </a:r>
          </a:p>
          <a:p>
            <a:r>
              <a:rPr lang="en-US" dirty="0"/>
              <a:t>Travelogue (Haiti)</a:t>
            </a:r>
          </a:p>
          <a:p>
            <a:r>
              <a:rPr lang="en-US" dirty="0"/>
              <a:t>“Dead Men Working in the Cane Fields” </a:t>
            </a:r>
          </a:p>
          <a:p>
            <a:pPr lvl="1"/>
            <a:r>
              <a:rPr lang="en-US" dirty="0"/>
              <a:t>12pp of 336pp</a:t>
            </a:r>
          </a:p>
          <a:p>
            <a:r>
              <a:rPr lang="en-US" dirty="0"/>
              <a:t>Illustrated by Alexander King</a:t>
            </a:r>
          </a:p>
        </p:txBody>
      </p:sp>
      <p:pic>
        <p:nvPicPr>
          <p:cNvPr id="4" name="Picture 3"/>
          <p:cNvPicPr>
            <a:picLocks noChangeAspect="1"/>
          </p:cNvPicPr>
          <p:nvPr/>
        </p:nvPicPr>
        <p:blipFill>
          <a:blip r:embed="rId2"/>
          <a:stretch>
            <a:fillRect/>
          </a:stretch>
        </p:blipFill>
        <p:spPr>
          <a:xfrm>
            <a:off x="4290897" y="2325201"/>
            <a:ext cx="4853104" cy="4532799"/>
          </a:xfrm>
          <a:prstGeom prst="rect">
            <a:avLst/>
          </a:prstGeom>
        </p:spPr>
      </p:pic>
    </p:spTree>
    <p:extLst>
      <p:ext uri="{BB962C8B-B14F-4D97-AF65-F5344CB8AC3E}">
        <p14:creationId xmlns:p14="http://schemas.microsoft.com/office/powerpoint/2010/main" val="160284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Zombies as "Symptoms"</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In </a:t>
            </a:r>
            <a:r>
              <a:rPr lang="en-US" i="1" dirty="0"/>
              <a:t>Night of the Living Dead</a:t>
            </a:r>
            <a:r>
              <a:rPr lang="en-US" dirty="0"/>
              <a:t>, the zombies have been interpreted as representing: </a:t>
            </a:r>
          </a:p>
          <a:p>
            <a:pPr lvl="1"/>
            <a:r>
              <a:rPr lang="en-US" dirty="0"/>
              <a:t>Communists</a:t>
            </a:r>
          </a:p>
          <a:p>
            <a:pPr lvl="1"/>
            <a:r>
              <a:rPr lang="en-US" dirty="0"/>
              <a:t>White lynch mob</a:t>
            </a:r>
          </a:p>
          <a:p>
            <a:pPr lvl="1"/>
            <a:r>
              <a:rPr lang="en-US" dirty="0"/>
              <a:t>Vietcong</a:t>
            </a:r>
          </a:p>
          <a:p>
            <a:pPr lvl="1"/>
            <a:r>
              <a:rPr lang="en-US" dirty="0"/>
              <a:t>Dead Vietnamese </a:t>
            </a:r>
          </a:p>
          <a:p>
            <a:pPr lvl="1"/>
            <a:r>
              <a:rPr lang="en-US" dirty="0"/>
              <a:t>All of us / anybody</a:t>
            </a:r>
          </a:p>
          <a:p>
            <a:pPr lvl="2"/>
            <a:r>
              <a:rPr lang="en-US" dirty="0"/>
              <a:t>Romero: "The neighbors"</a:t>
            </a:r>
          </a:p>
        </p:txBody>
      </p:sp>
    </p:spTree>
    <p:extLst>
      <p:ext uri="{BB962C8B-B14F-4D97-AF65-F5344CB8AC3E}">
        <p14:creationId xmlns:p14="http://schemas.microsoft.com/office/powerpoint/2010/main" val="366873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The Slap (or Punch)</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t>The scene in which Barbra slaps Ben, and is punched by him in return, was the cause of significant controversy in the film. What's your reading of that scene, and the power dynamics and social identities (race and gender) involved? What do you think of the film's representation of gender roles? Any relation to monstrosity? </a:t>
            </a:r>
          </a:p>
        </p:txBody>
      </p:sp>
    </p:spTree>
    <p:extLst>
      <p:ext uri="{BB962C8B-B14F-4D97-AF65-F5344CB8AC3E}">
        <p14:creationId xmlns:p14="http://schemas.microsoft.com/office/powerpoint/2010/main" val="3283804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Signal Question</a:t>
            </a:r>
          </a:p>
        </p:txBody>
      </p:sp>
      <p:sp>
        <p:nvSpPr>
          <p:cNvPr id="3" name="Content Placeholder 2"/>
          <p:cNvSpPr>
            <a:spLocks noGrp="1"/>
          </p:cNvSpPr>
          <p:nvPr>
            <p:ph idx="1"/>
          </p:nvPr>
        </p:nvSpPr>
        <p:spPr/>
        <p:txBody>
          <a:bodyPr/>
          <a:lstStyle/>
          <a:p>
            <a:pPr marL="0" indent="0">
              <a:buNone/>
            </a:pPr>
            <a:r>
              <a:rPr lang="en-US" dirty="0"/>
              <a:t>Much has been made of the fact that </a:t>
            </a:r>
            <a:r>
              <a:rPr lang="en-US" i="1" dirty="0"/>
              <a:t>Night</a:t>
            </a:r>
            <a:r>
              <a:rPr lang="en-US" dirty="0"/>
              <a:t>’s protagonist is black. Romero says the character was written without race in mind, and that the casting of Duane Jones was based on merit alone. Many have praised the film for not commenting explicitly on his race. Yet many also believe the film—especially its ending—has something important to say about race. What do you think? </a:t>
            </a:r>
          </a:p>
        </p:txBody>
      </p:sp>
    </p:spTree>
    <p:extLst>
      <p:ext uri="{BB962C8B-B14F-4D97-AF65-F5344CB8AC3E}">
        <p14:creationId xmlns:p14="http://schemas.microsoft.com/office/powerpoint/2010/main" val="821210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"Ben"</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[Presumably white] Original Ben: </a:t>
            </a:r>
            <a:r>
              <a:rPr lang="en-US" dirty="0">
                <a:solidFill>
                  <a:srgbClr val="FFFFFF"/>
                </a:solidFill>
              </a:rPr>
              <a:t>“Don’t you mind the creep outside. I can handle him. There’s probably </a:t>
            </a:r>
            <a:r>
              <a:rPr lang="en-US" dirty="0" err="1">
                <a:solidFill>
                  <a:srgbClr val="FFFFFF"/>
                </a:solidFill>
              </a:rPr>
              <a:t>gonna</a:t>
            </a:r>
            <a:r>
              <a:rPr lang="en-US" dirty="0">
                <a:solidFill>
                  <a:srgbClr val="FFFFFF"/>
                </a:solidFill>
              </a:rPr>
              <a:t> be lots more of ‘</a:t>
            </a:r>
            <a:r>
              <a:rPr lang="en-US" dirty="0" err="1">
                <a:solidFill>
                  <a:srgbClr val="FFFFFF"/>
                </a:solidFill>
              </a:rPr>
              <a:t>em</a:t>
            </a:r>
            <a:r>
              <a:rPr lang="en-US" dirty="0">
                <a:solidFill>
                  <a:srgbClr val="FFFFFF"/>
                </a:solidFill>
              </a:rPr>
              <a:t>. </a:t>
            </a:r>
            <a:r>
              <a:rPr lang="en-US" dirty="0" err="1">
                <a:solidFill>
                  <a:srgbClr val="FFFFFF"/>
                </a:solidFill>
              </a:rPr>
              <a:t>Soons</a:t>
            </a:r>
            <a:r>
              <a:rPr lang="en-US" dirty="0">
                <a:solidFill>
                  <a:srgbClr val="FFFFFF"/>
                </a:solidFill>
              </a:rPr>
              <a:t> they fin’ out about us. </a:t>
            </a:r>
            <a:r>
              <a:rPr lang="en-US" dirty="0" err="1">
                <a:solidFill>
                  <a:srgbClr val="FFFFFF"/>
                </a:solidFill>
              </a:rPr>
              <a:t>Ahm</a:t>
            </a:r>
            <a:r>
              <a:rPr lang="en-US" dirty="0">
                <a:solidFill>
                  <a:srgbClr val="FFFFFF"/>
                </a:solidFill>
              </a:rPr>
              <a:t> outa gas. </a:t>
            </a:r>
            <a:r>
              <a:rPr lang="en-US" dirty="0" err="1">
                <a:solidFill>
                  <a:srgbClr val="FFFFFF"/>
                </a:solidFill>
              </a:rPr>
              <a:t>Them</a:t>
            </a:r>
            <a:r>
              <a:rPr lang="en-US" dirty="0">
                <a:solidFill>
                  <a:srgbClr val="FFFFFF"/>
                </a:solidFill>
              </a:rPr>
              <a:t> pumps over there is locked. Is there food here? Ah get us some grub. Then we beat ‘</a:t>
            </a:r>
            <a:r>
              <a:rPr lang="en-US" dirty="0" err="1">
                <a:solidFill>
                  <a:srgbClr val="FFFFFF"/>
                </a:solidFill>
              </a:rPr>
              <a:t>em</a:t>
            </a:r>
            <a:r>
              <a:rPr lang="en-US" dirty="0">
                <a:solidFill>
                  <a:srgbClr val="FFFFFF"/>
                </a:solidFill>
              </a:rPr>
              <a:t> off and skedaddle. Ah guess you </a:t>
            </a:r>
            <a:r>
              <a:rPr lang="en-US" dirty="0" err="1">
                <a:solidFill>
                  <a:srgbClr val="FFFFFF"/>
                </a:solidFill>
              </a:rPr>
              <a:t>putzed</a:t>
            </a:r>
            <a:r>
              <a:rPr lang="en-US" dirty="0">
                <a:solidFill>
                  <a:srgbClr val="FFFFFF"/>
                </a:solidFill>
              </a:rPr>
              <a:t> with the phone.”</a:t>
            </a:r>
          </a:p>
        </p:txBody>
      </p:sp>
    </p:spTree>
    <p:extLst>
      <p:ext uri="{BB962C8B-B14F-4D97-AF65-F5344CB8AC3E}">
        <p14:creationId xmlns:p14="http://schemas.microsoft.com/office/powerpoint/2010/main" val="805645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"Ben"</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Duane Jones as Ben: “</a:t>
            </a:r>
            <a:r>
              <a:rPr lang="en-US" dirty="0">
                <a:solidFill>
                  <a:srgbClr val="FFFFFF"/>
                </a:solidFill>
              </a:rPr>
              <a:t>Don’t worry about him. I can handle him. Probably be a whole lot more of them when they find out about us. The truck is out of gas. The pump out here is locked — is there a key? We can try to get out of here if we get some gas. Is there a key?” [Ben tries the phone.] “‘</a:t>
            </a:r>
            <a:r>
              <a:rPr lang="en-US" dirty="0" err="1">
                <a:solidFill>
                  <a:srgbClr val="FFFFFF"/>
                </a:solidFill>
              </a:rPr>
              <a:t>Spose</a:t>
            </a:r>
            <a:r>
              <a:rPr lang="en-US" dirty="0">
                <a:solidFill>
                  <a:srgbClr val="FFFFFF"/>
                </a:solidFill>
              </a:rPr>
              <a:t> you’ve tried this. I’ll see if I can find some food.”</a:t>
            </a:r>
          </a:p>
        </p:txBody>
      </p:sp>
    </p:spTree>
    <p:extLst>
      <p:ext uri="{BB962C8B-B14F-4D97-AF65-F5344CB8AC3E}">
        <p14:creationId xmlns:p14="http://schemas.microsoft.com/office/powerpoint/2010/main" val="2430344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Critical Reading</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“Romero uses [the blackness of the hero] to signify his difference from the other characters, to set him apart from their norms. He alone has no ties. . . . From this arises the significance of two events at the end of the film: he survives the zombies, and he is shot down by the posse. It is the function of the posse to restore the social order that has been destroyed; the zombies represent the suppressed tensions and conflicts—the legacy of the past, of the patriarchal structuring of relationships, ‘dead’ yet automatically continuing—which that order creates and on which it precariously rests.” </a:t>
            </a:r>
            <a:r>
              <a:rPr lang="mr-IN" dirty="0"/>
              <a:t>–</a:t>
            </a:r>
            <a:r>
              <a:rPr lang="en-US" dirty="0"/>
              <a:t>Robin Wood</a:t>
            </a:r>
          </a:p>
        </p:txBody>
      </p:sp>
    </p:spTree>
    <p:extLst>
      <p:ext uri="{BB962C8B-B14F-4D97-AF65-F5344CB8AC3E}">
        <p14:creationId xmlns:p14="http://schemas.microsoft.com/office/powerpoint/2010/main" val="287416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Seabrook, </a:t>
            </a:r>
            <a:r>
              <a:rPr lang="en-US" i="1" dirty="0">
                <a:solidFill>
                  <a:srgbClr val="F79646"/>
                </a:solidFill>
              </a:rPr>
              <a:t>The Magic Island</a:t>
            </a:r>
            <a:endParaRPr lang="en-US" dirty="0">
              <a:solidFill>
                <a:srgbClr val="F79646"/>
              </a:solidFill>
            </a:endParaRPr>
          </a:p>
        </p:txBody>
      </p:sp>
      <p:sp>
        <p:nvSpPr>
          <p:cNvPr id="3" name="Content Placeholder 2"/>
          <p:cNvSpPr>
            <a:spLocks noGrp="1"/>
          </p:cNvSpPr>
          <p:nvPr>
            <p:ph idx="1"/>
          </p:nvPr>
        </p:nvSpPr>
        <p:spPr>
          <a:xfrm>
            <a:off x="457200" y="1600200"/>
            <a:ext cx="8229600" cy="4860941"/>
          </a:xfrm>
        </p:spPr>
        <p:txBody>
          <a:bodyPr>
            <a:normAutofit fontScale="85000" lnSpcReduction="20000"/>
          </a:bodyPr>
          <a:lstStyle/>
          <a:p>
            <a:pPr marL="0" indent="0">
              <a:buNone/>
            </a:pPr>
            <a:r>
              <a:rPr lang="en-US" dirty="0"/>
              <a:t>“It seemed . . . that while the zombie came from the grave, it was neither a ghost nor yet a person who had been raised like Lazarus from the dead. The zombie, they say, is a soulless human corpse, still dead, but taken from the grave and endowed by sorcery with a mechanical semblance of life—it is a dead body which is made to walk and act and move as if it were alive. People who have the power to do this go to a fresh grave, dig up the body before it has had time to rot, galvanize it into movement, and then make of it a servant or slave, occasionally for the commission of some crime, more often simply as a drudge around the habitation or the farm, setting it dull heavy tasks, and beating it like a dumb beast if it slackens.” </a:t>
            </a:r>
          </a:p>
        </p:txBody>
      </p:sp>
    </p:spTree>
    <p:extLst>
      <p:ext uri="{BB962C8B-B14F-4D97-AF65-F5344CB8AC3E}">
        <p14:creationId xmlns:p14="http://schemas.microsoft.com/office/powerpoint/2010/main" val="69197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Seabrook, </a:t>
            </a:r>
            <a:r>
              <a:rPr lang="en-US" i="1" dirty="0">
                <a:solidFill>
                  <a:srgbClr val="F79646"/>
                </a:solidFill>
              </a:rPr>
              <a:t>The Magic Island</a:t>
            </a:r>
            <a:endParaRPr lang="en-US" dirty="0">
              <a:solidFill>
                <a:srgbClr val="F79646"/>
              </a:solidFill>
            </a:endParaRPr>
          </a:p>
        </p:txBody>
      </p:sp>
      <p:sp>
        <p:nvSpPr>
          <p:cNvPr id="3" name="Content Placeholder 2"/>
          <p:cNvSpPr>
            <a:spLocks noGrp="1"/>
          </p:cNvSpPr>
          <p:nvPr>
            <p:ph idx="1"/>
          </p:nvPr>
        </p:nvSpPr>
        <p:spPr>
          <a:xfrm>
            <a:off x="457200" y="1600200"/>
            <a:ext cx="8229600" cy="4860941"/>
          </a:xfrm>
        </p:spPr>
        <p:txBody>
          <a:bodyPr>
            <a:normAutofit fontScale="77500" lnSpcReduction="20000"/>
          </a:bodyPr>
          <a:lstStyle/>
          <a:p>
            <a:pPr marL="0" indent="0">
              <a:buNone/>
            </a:pPr>
            <a:r>
              <a:rPr lang="en-US" dirty="0"/>
              <a:t>“One morning an old black headman, Ti Joseph of </a:t>
            </a:r>
            <a:r>
              <a:rPr lang="en-US" dirty="0" err="1"/>
              <a:t>Colombier</a:t>
            </a:r>
            <a:r>
              <a:rPr lang="en-US" dirty="0"/>
              <a:t>, appeared leading a band of ragged creatures who shuffled along behind him, staring dumbly, like people walking in a daze. As Joseph lined them up for registration, they still stared, vacant-eyed like cattle, and made no reply when asked to give their names. </a:t>
            </a:r>
          </a:p>
          <a:p>
            <a:pPr marL="0" indent="0">
              <a:buNone/>
            </a:pPr>
            <a:r>
              <a:rPr lang="en-US" dirty="0"/>
              <a:t>	Joseph said they were ignorant people from the slopes of </a:t>
            </a:r>
            <a:r>
              <a:rPr lang="en-US" dirty="0" err="1"/>
              <a:t>Morne</a:t>
            </a:r>
            <a:r>
              <a:rPr lang="en-US" dirty="0"/>
              <a:t>-au-</a:t>
            </a:r>
            <a:r>
              <a:rPr lang="en-US" dirty="0" err="1"/>
              <a:t>Diable</a:t>
            </a:r>
            <a:r>
              <a:rPr lang="en-US" dirty="0"/>
              <a:t>, a </a:t>
            </a:r>
            <a:r>
              <a:rPr lang="en-US" dirty="0" err="1"/>
              <a:t>roadless</a:t>
            </a:r>
            <a:r>
              <a:rPr lang="en-US" dirty="0"/>
              <a:t> mountain district near the Dominican border, and that they did not understand the creole of the plains. They were frightened, he said, by din and smoke of the great factory, but under his direction they would work hard in the fields. . . . For these were not living men and women but poor unhappy zombies whom Joseph and his wife </a:t>
            </a:r>
            <a:r>
              <a:rPr lang="en-US" dirty="0" err="1"/>
              <a:t>Croyance</a:t>
            </a:r>
            <a:r>
              <a:rPr lang="en-US" dirty="0"/>
              <a:t> had dragged from their peaceful graves to slave for him in the sun.” </a:t>
            </a:r>
          </a:p>
        </p:txBody>
      </p:sp>
    </p:spTree>
    <p:extLst>
      <p:ext uri="{BB962C8B-B14F-4D97-AF65-F5344CB8AC3E}">
        <p14:creationId xmlns:p14="http://schemas.microsoft.com/office/powerpoint/2010/main" val="3203508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Signal</a:t>
            </a:r>
            <a:r>
              <a:rPr lang="en-US" dirty="0"/>
              <a:t> </a:t>
            </a:r>
            <a:r>
              <a:rPr lang="en-US" dirty="0">
                <a:solidFill>
                  <a:srgbClr val="F79646"/>
                </a:solidFill>
              </a:rPr>
              <a:t>Question</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What is ‘monstrous’ about Seabrook’s zombies? How do they differ from current popular representations of zombies? Significant similarities or differences? </a:t>
            </a:r>
          </a:p>
          <a:p>
            <a:pPr marL="0" indent="0">
              <a:buNone/>
            </a:pPr>
            <a:endParaRPr lang="en-US" dirty="0"/>
          </a:p>
          <a:p>
            <a:pPr marL="0" indent="0">
              <a:buNone/>
            </a:pPr>
            <a:r>
              <a:rPr lang="en-US" dirty="0"/>
              <a:t>Seabrook is writing a “travel book”—not horror fiction. Regarding the zombies, he seems to waver between skepticism and belief. Do you think he “believes in” zombies? What effect does he want to produce in his readers? Pay attention to his language and rhetoric. </a:t>
            </a:r>
          </a:p>
        </p:txBody>
      </p:sp>
    </p:spTree>
    <p:extLst>
      <p:ext uri="{BB962C8B-B14F-4D97-AF65-F5344CB8AC3E}">
        <p14:creationId xmlns:p14="http://schemas.microsoft.com/office/powerpoint/2010/main" val="272715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Close Read</a:t>
            </a:r>
            <a:endParaRPr lang="en-US" dirty="0">
              <a:solidFill>
                <a:schemeClr val="accent6"/>
              </a:solidFill>
            </a:endParaRPr>
          </a:p>
        </p:txBody>
      </p:sp>
      <p:sp>
        <p:nvSpPr>
          <p:cNvPr id="3" name="Content Placeholder 2"/>
          <p:cNvSpPr>
            <a:spLocks noGrp="1"/>
          </p:cNvSpPr>
          <p:nvPr>
            <p:ph idx="1"/>
          </p:nvPr>
        </p:nvSpPr>
        <p:spPr/>
        <p:txBody>
          <a:bodyPr/>
          <a:lstStyle/>
          <a:p>
            <a:pPr marL="0" indent="0">
              <a:buNone/>
            </a:pPr>
            <a:r>
              <a:rPr lang="en-US" dirty="0" smtClean="0"/>
              <a:t>“</a:t>
            </a:r>
            <a:r>
              <a:rPr lang="mr-IN" dirty="0" smtClean="0"/>
              <a:t>…</a:t>
            </a:r>
            <a:r>
              <a:rPr lang="en-US" dirty="0" smtClean="0"/>
              <a:t>[T]here was something about them unnatural and strange. They were plodding like brutes, like automatons. . . . The eyes were the worst. . . . They were in truth like the eyes of a dead man, not blind, but staring, unfocused, unseeing. The whole face . . . . </a:t>
            </a:r>
            <a:r>
              <a:rPr lang="en-US" dirty="0"/>
              <a:t>w</a:t>
            </a:r>
            <a:r>
              <a:rPr lang="en-US" dirty="0" smtClean="0"/>
              <a:t>as vacant, as if there was nothing behind </a:t>
            </a:r>
            <a:r>
              <a:rPr lang="en-US" smtClean="0"/>
              <a:t>it.” </a:t>
            </a:r>
            <a:endParaRPr lang="en-US" dirty="0"/>
          </a:p>
        </p:txBody>
      </p:sp>
    </p:spTree>
    <p:extLst>
      <p:ext uri="{BB962C8B-B14F-4D97-AF65-F5344CB8AC3E}">
        <p14:creationId xmlns:p14="http://schemas.microsoft.com/office/powerpoint/2010/main" val="2085835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rgbClr val="F79646"/>
                </a:solidFill>
              </a:rPr>
              <a:t>White Zombie</a:t>
            </a:r>
            <a:r>
              <a:rPr lang="en-US" dirty="0">
                <a:solidFill>
                  <a:srgbClr val="F79646"/>
                </a:solidFill>
              </a:rPr>
              <a:t> </a:t>
            </a:r>
            <a:endParaRPr lang="en-US" i="1" dirty="0">
              <a:solidFill>
                <a:srgbClr val="F79646"/>
              </a:solidFill>
            </a:endParaRPr>
          </a:p>
        </p:txBody>
      </p:sp>
      <p:sp>
        <p:nvSpPr>
          <p:cNvPr id="3" name="Content Placeholder 2"/>
          <p:cNvSpPr>
            <a:spLocks noGrp="1"/>
          </p:cNvSpPr>
          <p:nvPr>
            <p:ph idx="1"/>
          </p:nvPr>
        </p:nvSpPr>
        <p:spPr>
          <a:xfrm>
            <a:off x="457201" y="1600200"/>
            <a:ext cx="3314054" cy="4525963"/>
          </a:xfrm>
        </p:spPr>
        <p:txBody>
          <a:bodyPr>
            <a:normAutofit/>
          </a:bodyPr>
          <a:lstStyle/>
          <a:p>
            <a:r>
              <a:rPr lang="en-US" sz="2800" dirty="0"/>
              <a:t>Directed by Victor &amp; Edward </a:t>
            </a:r>
            <a:r>
              <a:rPr lang="en-US" sz="2800" dirty="0" err="1"/>
              <a:t>Halperin</a:t>
            </a:r>
            <a:endParaRPr lang="en-US" sz="2800" dirty="0"/>
          </a:p>
          <a:p>
            <a:r>
              <a:rPr lang="en-US" sz="2800" dirty="0"/>
              <a:t>Based (in part) on </a:t>
            </a:r>
            <a:r>
              <a:rPr lang="en-US" sz="2800" i="1" dirty="0"/>
              <a:t>The Magic Island</a:t>
            </a:r>
            <a:endParaRPr lang="en-US" sz="2800" dirty="0"/>
          </a:p>
          <a:p>
            <a:r>
              <a:rPr lang="en-US" sz="2800" dirty="0"/>
              <a:t>1932</a:t>
            </a:r>
          </a:p>
          <a:p>
            <a:r>
              <a:rPr lang="en-US" sz="2800" dirty="0"/>
              <a:t>Starring </a:t>
            </a:r>
            <a:r>
              <a:rPr lang="en-US" sz="2800" dirty="0" err="1"/>
              <a:t>Béla</a:t>
            </a:r>
            <a:r>
              <a:rPr lang="en-US" sz="2800" dirty="0"/>
              <a:t> Lugosi</a:t>
            </a:r>
          </a:p>
          <a:p>
            <a:pPr marL="0" indent="0">
              <a:buNone/>
            </a:pPr>
            <a:endParaRPr lang="en-US" sz="2800" dirty="0"/>
          </a:p>
          <a:p>
            <a:pPr marL="0" indent="0">
              <a:buNone/>
            </a:pPr>
            <a:r>
              <a:rPr lang="en-US" sz="1800" dirty="0">
                <a:hlinkClick r:id="rId2"/>
              </a:rPr>
              <a:t>Trailer</a:t>
            </a:r>
            <a:endParaRPr lang="en-US" sz="1800" dirty="0"/>
          </a:p>
        </p:txBody>
      </p:sp>
      <p:pic>
        <p:nvPicPr>
          <p:cNvPr id="4" name="Picture 3"/>
          <p:cNvPicPr>
            <a:picLocks noChangeAspect="1"/>
          </p:cNvPicPr>
          <p:nvPr/>
        </p:nvPicPr>
        <p:blipFill>
          <a:blip r:embed="rId3"/>
          <a:stretch>
            <a:fillRect/>
          </a:stretch>
        </p:blipFill>
        <p:spPr>
          <a:xfrm>
            <a:off x="3771254" y="2250258"/>
            <a:ext cx="5372745" cy="4577579"/>
          </a:xfrm>
          <a:prstGeom prst="rect">
            <a:avLst/>
          </a:prstGeom>
        </p:spPr>
      </p:pic>
    </p:spTree>
    <p:extLst>
      <p:ext uri="{BB962C8B-B14F-4D97-AF65-F5344CB8AC3E}">
        <p14:creationId xmlns:p14="http://schemas.microsoft.com/office/powerpoint/2010/main" val="1503922249"/>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4079</TotalTime>
  <Words>2692</Words>
  <Application>Microsoft Macintosh PowerPoint</Application>
  <PresentationFormat>On-screen Show (4:3)</PresentationFormat>
  <Paragraphs>166</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Calibri</vt:lpstr>
      <vt:lpstr>Mangal</vt:lpstr>
      <vt:lpstr>Arial</vt:lpstr>
      <vt:lpstr>Black</vt:lpstr>
      <vt:lpstr>PowerPoint Presentation</vt:lpstr>
      <vt:lpstr>Free Write</vt:lpstr>
      <vt:lpstr>W. B. Seabrook</vt:lpstr>
      <vt:lpstr>The Magic Island</vt:lpstr>
      <vt:lpstr>Seabrook, The Magic Island</vt:lpstr>
      <vt:lpstr>Seabrook, The Magic Island</vt:lpstr>
      <vt:lpstr>Signal Question</vt:lpstr>
      <vt:lpstr>Close Read</vt:lpstr>
      <vt:lpstr>White Zombie </vt:lpstr>
      <vt:lpstr>Signal Question</vt:lpstr>
      <vt:lpstr>Seabrook on Vodou</vt:lpstr>
      <vt:lpstr>The Magic Island - Vodou</vt:lpstr>
      <vt:lpstr>The Magic Island - Vodou</vt:lpstr>
      <vt:lpstr>The Magic Island - Vodou</vt:lpstr>
      <vt:lpstr>Signal Question</vt:lpstr>
      <vt:lpstr>Intention</vt:lpstr>
      <vt:lpstr>“Primitivism”</vt:lpstr>
      <vt:lpstr>“Exoticism”</vt:lpstr>
      <vt:lpstr>Signal Question</vt:lpstr>
      <vt:lpstr>Alexander 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Signal Question</vt:lpstr>
      <vt:lpstr>Cannibalism (?)</vt:lpstr>
      <vt:lpstr>George A. Romero</vt:lpstr>
      <vt:lpstr>PowerPoint Presentation</vt:lpstr>
      <vt:lpstr>Reception</vt:lpstr>
      <vt:lpstr>Inspiration</vt:lpstr>
      <vt:lpstr>Context</vt:lpstr>
      <vt:lpstr>Breaking Ground</vt:lpstr>
      <vt:lpstr>Subverting Horror Conventions</vt:lpstr>
      <vt:lpstr>Signal Question</vt:lpstr>
      <vt:lpstr>Signal Question</vt:lpstr>
      <vt:lpstr>Signal Question</vt:lpstr>
      <vt:lpstr>Zombies as "Symptoms"</vt:lpstr>
      <vt:lpstr>The Slap (or Punch)</vt:lpstr>
      <vt:lpstr>Signal Question</vt:lpstr>
      <vt:lpstr>"Ben"</vt:lpstr>
      <vt:lpstr>"Ben"</vt:lpstr>
      <vt:lpstr>Critical Reading</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Lam</dc:creator>
  <cp:lastModifiedBy>Microsoft Office User</cp:lastModifiedBy>
  <cp:revision>105</cp:revision>
  <dcterms:created xsi:type="dcterms:W3CDTF">2015-09-15T11:38:51Z</dcterms:created>
  <dcterms:modified xsi:type="dcterms:W3CDTF">2018-02-15T23:02:39Z</dcterms:modified>
</cp:coreProperties>
</file>